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62" r:id="rId6"/>
    <p:sldId id="281" r:id="rId7"/>
    <p:sldId id="259" r:id="rId8"/>
    <p:sldId id="261" r:id="rId9"/>
    <p:sldId id="263" r:id="rId10"/>
    <p:sldId id="264" r:id="rId11"/>
    <p:sldId id="282" r:id="rId12"/>
    <p:sldId id="265" r:id="rId13"/>
    <p:sldId id="280" r:id="rId14"/>
    <p:sldId id="295" r:id="rId15"/>
    <p:sldId id="268" r:id="rId16"/>
    <p:sldId id="269" r:id="rId17"/>
    <p:sldId id="284" r:id="rId18"/>
    <p:sldId id="292" r:id="rId19"/>
    <p:sldId id="294" r:id="rId20"/>
    <p:sldId id="271" r:id="rId21"/>
    <p:sldId id="272" r:id="rId22"/>
    <p:sldId id="273" r:id="rId23"/>
    <p:sldId id="274" r:id="rId24"/>
    <p:sldId id="276" r:id="rId25"/>
    <p:sldId id="277" r:id="rId26"/>
    <p:sldId id="286" r:id="rId27"/>
    <p:sldId id="290" r:id="rId2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57D3FF"/>
    <a:srgbClr val="C59EE2"/>
    <a:srgbClr val="C1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46004697312001E-2"/>
          <c:y val="1.8629581897616085E-2"/>
          <c:w val="0.9249706339523619"/>
          <c:h val="0.85256640364937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850619666879555"/>
                  <c:y val="3.2047739252516666E-2"/>
                </c:manualLayout>
              </c:layout>
              <c:tx>
                <c:rich>
                  <a:bodyPr/>
                  <a:lstStyle/>
                  <a:p>
                    <a:fld id="{B4795A83-BD6C-4BCB-B966-DAD6C5408CE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66 621,9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42748382232799009"/>
                  <c:y val="4.2874319733975298E-2"/>
                </c:manualLayout>
              </c:layout>
              <c:tx>
                <c:rich>
                  <a:bodyPr/>
                  <a:lstStyle/>
                  <a:p>
                    <a:fld id="{A7DE43D0-50A8-4EB2-8EA9-903C2D1674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11 039,4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78E-2"/>
                </c:manualLayout>
              </c:layout>
              <c:tx>
                <c:rich>
                  <a:bodyPr/>
                  <a:lstStyle/>
                  <a:p>
                    <a:fld id="{2B872A81-3F7B-4D05-B7F2-AF0AA538C51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317 324,5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66621.899999999994</c:v>
                </c:pt>
                <c:pt idx="1">
                  <c:v>11039.4</c:v>
                </c:pt>
                <c:pt idx="2">
                  <c:v>317324.5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3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23"/>
          <c:y val="0.94677067256578051"/>
          <c:w val="0.56381744179549353"/>
          <c:h val="5.0334581378445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Поступления от </a:t>
            </a:r>
            <a:r>
              <a:rPr lang="ru-RU" dirty="0" smtClean="0">
                <a:solidFill>
                  <a:srgbClr val="002060"/>
                </a:solidFill>
              </a:rPr>
              <a:t>уплаты налогов </a:t>
            </a:r>
            <a:r>
              <a:rPr lang="ru-RU" dirty="0">
                <a:solidFill>
                  <a:srgbClr val="002060"/>
                </a:solidFill>
              </a:rPr>
              <a:t>(тыс. рублей)</a:t>
            </a:r>
          </a:p>
        </c:rich>
      </c:tx>
      <c:layout>
        <c:manualLayout>
          <c:xMode val="edge"/>
          <c:yMode val="edge"/>
          <c:x val="0.458077745730138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3">
            <a:alphaModFix amt="10000"/>
          </a:blip>
          <a:srcRect/>
          <a:stretch>
            <a:fillRect/>
          </a:stretch>
        </a:blip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5999239593817501E-2"/>
                  <c:y val="-1.5762549839370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(113%</a:t>
                    </a:r>
                    <a:r>
                      <a:rPr lang="ru-RU" baseline="0" dirty="0" smtClean="0"/>
                      <a:t> к плану); </a:t>
                    </a:r>
                  </a:p>
                  <a:p>
                    <a:r>
                      <a:rPr lang="ru-RU" baseline="0" dirty="0" smtClean="0"/>
                      <a:t>50 983,0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57037801538765"/>
                      <c:h val="0.119019693489304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6492240819409331E-2"/>
                  <c:y val="-0.10923961118747809"/>
                </c:manualLayout>
              </c:layout>
              <c:tx>
                <c:rich>
                  <a:bodyPr/>
                  <a:lstStyle/>
                  <a:p>
                    <a:fld id="{6A98F4DE-DB16-4795-8AD7-BC2E4F4C7B2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</a:t>
                    </a:r>
                  </a:p>
                  <a:p>
                    <a:r>
                      <a:rPr lang="ru-RU" baseline="0" dirty="0" smtClean="0"/>
                      <a:t>8 924,7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39766137556385"/>
                      <c:h val="0.157817006961678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0605925639237779"/>
                  <c:y val="-0.14347814478329587"/>
                </c:manualLayout>
              </c:layout>
              <c:tx>
                <c:rich>
                  <a:bodyPr/>
                  <a:lstStyle/>
                  <a:p>
                    <a:fld id="{6B92769B-BC52-44C1-BE99-5A00D01C071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  6 212,2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532875110110432"/>
                  <c:y val="-0.13442672385435428"/>
                </c:manualLayout>
              </c:layout>
              <c:tx>
                <c:rich>
                  <a:bodyPr/>
                  <a:lstStyle/>
                  <a:p>
                    <a:fld id="{99C759B3-E72B-416E-A705-9CF191F4902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</a:t>
                    </a:r>
                  </a:p>
                  <a:p>
                    <a:r>
                      <a:rPr lang="ru-RU" baseline="0" dirty="0" smtClean="0"/>
                      <a:t>502,0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08287403502987"/>
                      <c:h val="0.1955929205979857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 (113% к плану)</c:v>
                </c:pt>
                <c:pt idx="1">
                  <c:v>Налоги на товары, работы, услуги (101,5% к плану)</c:v>
                </c:pt>
                <c:pt idx="2">
                  <c:v>Налоги на совокупный доход (110,4% к плану)</c:v>
                </c:pt>
                <c:pt idx="3">
                  <c:v>Поступления от гос. пошлины по делам, рассматриваемым в судах общей юрисдикции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50983</c:v>
                </c:pt>
                <c:pt idx="1">
                  <c:v>8924.7000000000007</c:v>
                </c:pt>
                <c:pt idx="2">
                  <c:v>6212.2</c:v>
                </c:pt>
                <c:pt idx="3">
                  <c:v>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963848"/>
        <c:axId val="186001096"/>
        <c:axId val="0"/>
      </c:bar3DChart>
      <c:catAx>
        <c:axId val="184963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001096"/>
        <c:crosses val="autoZero"/>
        <c:auto val="1"/>
        <c:lblAlgn val="ctr"/>
        <c:lblOffset val="100"/>
        <c:noMultiLvlLbl val="0"/>
      </c:catAx>
      <c:valAx>
        <c:axId val="18600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96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911789747260507E-2"/>
          <c:y val="1.2185328216674968E-2"/>
          <c:w val="0.9249706339523619"/>
          <c:h val="0.85256640364937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57D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1185532743886176E-2"/>
                  <c:y val="1.87500087325366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2748382232799009"/>
                  <c:y val="4.28743197339752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78E-2"/>
                </c:manualLayout>
              </c:layout>
              <c:tx>
                <c:rich>
                  <a:bodyPr/>
                  <a:lstStyle/>
                  <a:p>
                    <a:fld id="{2B872A81-3F7B-4D05-B7F2-AF0AA538C51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770B0A10-F1BC-4D4D-83E5-C1AA3A9A749C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3668429900102976E-2"/>
                  <c:y val="4.08139654463183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136531</c:v>
                </c:pt>
                <c:pt idx="1">
                  <c:v>31189.200000000001</c:v>
                </c:pt>
                <c:pt idx="2">
                  <c:v>135625.20000000001</c:v>
                </c:pt>
                <c:pt idx="3">
                  <c:v>14283.9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3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23"/>
          <c:y val="0.94677067256578051"/>
          <c:w val="0.56381744179549353"/>
          <c:h val="5.0334581378445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1"/>
                </a:solidFill>
              </a:rPr>
              <a:t>Расходы бюджета</a:t>
            </a:r>
          </a:p>
        </c:rich>
      </c:tx>
      <c:layout>
        <c:manualLayout>
          <c:xMode val="edge"/>
          <c:yMode val="edge"/>
          <c:x val="0.34025854886368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751812835493994"/>
                  <c:y val="-2.10937487024022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0688187099076"/>
                      <c:h val="0.167309598467667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584830771069337"/>
                  <c:y val="2.34374985582246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3645931368921846"/>
                  <c:y val="-6.26829367136885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66004310526904"/>
                      <c:h val="0.167309536812073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7739671425040091"/>
                  <c:y val="-0.107780760292223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Социально-культурная сфера</c:v>
                </c:pt>
                <c:pt idx="1">
                  <c:v>Национальная экономика</c:v>
                </c:pt>
                <c:pt idx="2">
                  <c:v>Общегосударственные расходы</c:v>
                </c:pt>
                <c:pt idx="3">
                  <c:v>Остальные направления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7.5</c:v>
                </c:pt>
                <c:pt idx="2">
                  <c:v>12.2</c:v>
                </c:pt>
                <c:pt idx="3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</a:t>
            </a:r>
            <a:r>
              <a:rPr lang="ru-RU" sz="2000" dirty="0" smtClean="0"/>
              <a:t>бюджета по отраслям (млн. рублей)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explosion val="12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accent1"/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B050"/>
                </a:outerShdw>
              </a:effectLst>
            </c:spPr>
          </c:dPt>
          <c:dPt>
            <c:idx val="5"/>
            <c:bubble3D val="0"/>
            <c:spPr>
              <a:solidFill>
                <a:srgbClr val="99FF3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159175655461108"/>
                  <c:y val="-3.746342929643276E-2"/>
                </c:manualLayout>
              </c:layout>
              <c:tx>
                <c:rich>
                  <a:bodyPr/>
                  <a:lstStyle/>
                  <a:p>
                    <a:fld id="{213752C4-FC99-49C6-9C46-B9F634B8C0F1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0D582B8D-9283-40EE-B17E-7A75232938B4}" type="CATEGORYNAME">
                      <a:rPr lang="en-US" baseline="0" dirty="0"/>
                      <a:pPr/>
                      <a:t>[ИМЯ КАТЕГОРИИ]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7.6193817415958265E-2"/>
                  <c:y val="3.351991042312405E-2"/>
                </c:manualLayout>
              </c:layout>
              <c:tx>
                <c:rich>
                  <a:bodyPr/>
                  <a:lstStyle/>
                  <a:p>
                    <a:fld id="{37C6206D-5372-409C-A03E-04B3C62BF96C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DF3709F8-BE4B-4A44-9882-671596BB3A39}" type="CATEGORYNAME">
                      <a:rPr lang="en-US" baseline="0"/>
                      <a:pPr/>
                      <a:t>[ИМЯ КАТЕГОРИИ]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9.6754053861534281E-2"/>
                  <c:y val="-4.7322226479704611E-2"/>
                </c:manualLayout>
              </c:layout>
              <c:tx>
                <c:rich>
                  <a:bodyPr/>
                  <a:lstStyle/>
                  <a:p>
                    <a:fld id="{0DA2F0C8-F3B8-4D5C-BBA2-5388846A7216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93F2EF67-518B-4CED-959F-E48FC61EE5EF}" type="CATEGORYNAME">
                      <a:rPr lang="en-US" baseline="0"/>
                      <a:pPr/>
                      <a:t>[ИМЯ КАТЕГОРИИ]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5.4424155297113037E-2"/>
                  <c:y val="-4.7322226479704556E-2"/>
                </c:manualLayout>
              </c:layout>
              <c:tx>
                <c:rich>
                  <a:bodyPr/>
                  <a:lstStyle/>
                  <a:p>
                    <a:fld id="{2E10FE3A-E49B-44C2-8796-DA08099EBA2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21C15CA1-DCC2-4901-AABF-CC0145155591}" type="CATEGORYNAME">
                      <a:rPr lang="en-US" baseline="0"/>
                      <a:pPr/>
                      <a:t>[ИМЯ КАТЕГОРИИ]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0.30719412101037136"/>
                  <c:y val="9.2672693522754701E-2"/>
                </c:manualLayout>
              </c:layout>
              <c:tx>
                <c:rich>
                  <a:bodyPr/>
                  <a:lstStyle/>
                  <a:p>
                    <a:fld id="{F23BD4DA-4327-4640-AACF-23238D9FF516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8A4C1D2F-D14B-48A3-8C78-A75CFAA1895C}" type="CATEGORYNAME">
                      <a:rPr lang="en-US" baseline="0"/>
                      <a:pPr/>
                      <a:t>[ИМЯ КАТЕГОРИИ]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0.20439293878249118"/>
                  <c:y val="2.1689353803197916E-2"/>
                </c:manualLayout>
              </c:layout>
              <c:tx>
                <c:rich>
                  <a:bodyPr/>
                  <a:lstStyle/>
                  <a:p>
                    <a:fld id="{EE6D23C7-BFE6-4A9C-AFC9-8F10BF549873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7CB963C7-41A1-43A3-BE15-CF4FE9C6B308}" type="CATEGORYNAME">
                      <a:rPr lang="en-US" baseline="0"/>
                      <a:pPr/>
                      <a:t>[ИМЯ КАТЕГОРИИ]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ЖКХ</c:v>
                </c:pt>
                <c:pt idx="3">
                  <c:v>Управление</c:v>
                </c:pt>
                <c:pt idx="4">
                  <c:v>Национальная экономика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258.8</c:v>
                </c:pt>
                <c:pt idx="1">
                  <c:v>15.2</c:v>
                </c:pt>
                <c:pt idx="2">
                  <c:v>35.1</c:v>
                </c:pt>
                <c:pt idx="3">
                  <c:v>48.8</c:v>
                </c:pt>
                <c:pt idx="4">
                  <c:v>29.9</c:v>
                </c:pt>
                <c:pt idx="5">
                  <c:v>10.4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6"/>
                  <c:pt idx="0">
                    <c:v>258,8</c:v>
                  </c:pt>
                  <c:pt idx="1">
                    <c:v>15,2</c:v>
                  </c:pt>
                  <c:pt idx="2">
                    <c:v>35,1</c:v>
                  </c:pt>
                  <c:pt idx="3">
                    <c:v>48,8</c:v>
                  </c:pt>
                  <c:pt idx="4">
                    <c:v>29,9</c:v>
                  </c:pt>
                  <c:pt idx="5">
                    <c:v>10,4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  <a:alpha val="32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0.02494</cdr:x>
      <cdr:y>0.41406</cdr:y>
    </cdr:from>
    <cdr:to>
      <cdr:x>0.2765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20" y="2243667"/>
          <a:ext cx="2641600" cy="1278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7B83-55C2-4B8A-81D8-54A35E4E8BBB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FC5C-CACD-4FFF-A50E-862AAEC61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3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CBD9-013F-45D2-8E2F-56D363AB6FF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35F-355D-4FBB-AD3B-EC07E0F90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2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4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8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9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1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2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9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4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7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6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A63F-BACD-4CE3-9EBE-D7D3FC037DD3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E50C-A7F6-411A-BF1F-A95EF999F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299" y="2367171"/>
            <a:ext cx="11358714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Исполнение бюджета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Шуйского муниципального района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 2021 год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897" y="5691904"/>
            <a:ext cx="1117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Black" panose="020B0A04020102020204" pitchFamily="34" charset="0"/>
              </a:rPr>
              <a:t>Подготовлен на основе проекта Решения Совета Шуйского муниципального «Об утверждении отчета об исполнении бюджета Шуйского муниципального района за 2021 год»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48" y="82422"/>
            <a:ext cx="1359617" cy="17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96899862"/>
              </p:ext>
            </p:extLst>
          </p:nvPr>
        </p:nvGraphicFramePr>
        <p:xfrm>
          <a:off x="983225" y="137652"/>
          <a:ext cx="10392697" cy="644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8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92104"/>
              </p:ext>
            </p:extLst>
          </p:nvPr>
        </p:nvGraphicFramePr>
        <p:xfrm>
          <a:off x="0" y="6773"/>
          <a:ext cx="12192000" cy="7223760"/>
        </p:xfrm>
        <a:graphic>
          <a:graphicData uri="http://schemas.openxmlformats.org/drawingml/2006/table">
            <a:tbl>
              <a:tblPr firstRow="1" bandRow="1"/>
              <a:tblGrid>
                <a:gridCol w="10097729"/>
                <a:gridCol w="1071716"/>
                <a:gridCol w="1022555"/>
              </a:tblGrid>
              <a:tr h="608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Муниципальные  программы и непрограммные направления деятельности Шуйского</a:t>
                      </a:r>
                      <a:r>
                        <a:rPr lang="ru-RU" sz="16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муниципального района</a:t>
                      </a:r>
                      <a:endParaRPr lang="ru-RU" sz="16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Исполнение за 2021 год 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34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</a:t>
                      </a:r>
                      <a:r>
                        <a:rPr lang="ru-RU" sz="1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программа Шуйского муниципального района «Совершенствование управления муниципальной собственностью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280,3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Шуйского муниципального района «Совершенствование организации муниципального управления</a:t>
                      </a:r>
                      <a:r>
                        <a:rPr lang="ru-RU" sz="1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42 327,4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97,6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«Развитие автомобильных дорог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29 360,7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«Экономическое развитие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357,7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78,1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Шуйского муниципального района «Улучшение условий и охраны труда в Шуйском муниципальном районе»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92,9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</a:t>
                      </a:r>
                      <a:r>
                        <a:rPr lang="ru-RU" sz="1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программа Шуйского муниципального района «Развитие сельского хозяйства и регулирование рынков сельскохозяйственной продукции, сырья и продовольствия Шуйского муниципального района»</a:t>
                      </a:r>
                      <a:endParaRPr lang="ru-RU" sz="1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1 102,7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90,4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«Развитие культуры в Шуйском муниципальном районе»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15 236,3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34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43 034,6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92,1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«Развитие физической культуры в Шуйском муниципальном районе»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754,9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87,4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«Развитие системы образования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248 259,9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97,6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34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40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3 090,5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79,5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Шуйского муниципального района  «Управление муниципальными финансами Шуйского муниципального района»</a:t>
                      </a:r>
                      <a:endParaRPr lang="ru-RU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4 469,4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187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Непрограммные мероприятия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10 770,8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4774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388 282,2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97,3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1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10916971"/>
              </p:ext>
            </p:extLst>
          </p:nvPr>
        </p:nvGraphicFramePr>
        <p:xfrm>
          <a:off x="1101213" y="127000"/>
          <a:ext cx="10500852" cy="64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8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64699"/>
              </p:ext>
            </p:extLst>
          </p:nvPr>
        </p:nvGraphicFramePr>
        <p:xfrm>
          <a:off x="1703511" y="1988842"/>
          <a:ext cx="9421691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2044701"/>
                <a:gridCol w="20447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на 2021 год (тыс. 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r>
                        <a:rPr lang="ru-RU" sz="1400" baseline="0" dirty="0" smtClean="0"/>
                        <a:t> за 2021 год (тыс. рублей)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280,3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149,3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131,0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9"/>
            <a:ext cx="2319868" cy="165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44085" y="160544"/>
            <a:ext cx="912009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215900">
              <a:schemeClr val="bg2">
                <a:alpha val="36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600" b="1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01283"/>
              </p:ext>
            </p:extLst>
          </p:nvPr>
        </p:nvGraphicFramePr>
        <p:xfrm>
          <a:off x="147483" y="2034130"/>
          <a:ext cx="11897033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64129"/>
                <a:gridCol w="1986117"/>
                <a:gridCol w="1946787"/>
              </a:tblGrid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Приоритетные направления муниципальной программы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Утверждено на 2021 год (тыс. рублей)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на 2021 год (тыс.</a:t>
                      </a:r>
                      <a:r>
                        <a:rPr lang="ru-RU" sz="1800" baseline="0" dirty="0" smtClean="0"/>
                        <a:t> рублей)</a:t>
                      </a:r>
                      <a:endParaRPr lang="ru-RU" sz="1800" dirty="0"/>
                    </a:p>
                  </a:txBody>
                  <a:tcPr/>
                </a:tc>
              </a:tr>
              <a:tr h="2974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Расходы на исполнение программы - всего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43 355,4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42 327,4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32219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Подпрограмма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</a:rPr>
                        <a:t> «Повышение профессиональной компетенции и квалификации муниципальных служащих»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1 354,6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1 330,2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Подпрограмма «Обеспечение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</a:rPr>
                        <a:t> деятельности органов местного самоуправления Шуйского муниципального района»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34 148,0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33 456,4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Подпрограмма «Повышение качества и доступности предоставления государственных и муниципальных услуг»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307 ,3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307,3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Подпрограмма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</a:rPr>
                        <a:t> «Обеспечение деятельности МКУ «Управление административно-хозяйственного обеспечения»</a:t>
                      </a:r>
                      <a:endParaRPr lang="ru-RU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7 545,5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7 233,6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5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" y="213030"/>
            <a:ext cx="11739307" cy="277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1642" y="277579"/>
            <a:ext cx="5857223" cy="1323439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Palatino Linotype"/>
                <a:ea typeface="+mn-ea"/>
                <a:cs typeface="+mn-cs"/>
              </a:rPr>
              <a:t>Муниципальная программа Шуйского муниципального района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Palatino Linotype"/>
                <a:ea typeface="+mn-ea"/>
                <a:cs typeface="+mn-cs"/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65466"/>
              </p:ext>
            </p:extLst>
          </p:nvPr>
        </p:nvGraphicFramePr>
        <p:xfrm>
          <a:off x="349045" y="3202035"/>
          <a:ext cx="11493908" cy="35440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46954"/>
                <a:gridCol w="3008671"/>
                <a:gridCol w="2738283"/>
              </a:tblGrid>
              <a:tr h="684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Приоритетные направления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Утверждено на 2021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год (тыс. рублей)</a:t>
                      </a:r>
                      <a:endParaRPr lang="ru-RU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за 2021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  <a:tr h="39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29 604,5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29 360,7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  <a:tr h="81588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Подпрограмма «Создание, реконструкция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, капитальный и текущий ремонт дорожной сети Шуйского муниципального района»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29 554,5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29 310,7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  <a:tr h="61235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Подпрограмма «Повышение уровня безопасности дорожного движения в Шуйском муниципальном районе»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50,0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50,0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  <a:tr h="4887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Подпрограмма «Формирование законопослушного поведения участников дорожного движения и профилактика дорожно-транспортного травматизма»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MS Mincho" panose="02020609040205080304" pitchFamily="49" charset="-128"/>
                        </a:rPr>
                        <a:t>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0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2" y="381444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87185" y="116631"/>
            <a:ext cx="8897699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2000" dirty="0" smtClean="0">
                <a:solidFill>
                  <a:prstClr val="white"/>
                </a:solidFill>
              </a:rPr>
              <a:t>района»</a:t>
            </a:r>
            <a:endParaRPr lang="ru-RU" sz="20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39137"/>
              </p:ext>
            </p:extLst>
          </p:nvPr>
        </p:nvGraphicFramePr>
        <p:xfrm>
          <a:off x="688258" y="1528289"/>
          <a:ext cx="7747819" cy="2830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75355"/>
                <a:gridCol w="1681620"/>
                <a:gridCol w="1690844"/>
              </a:tblGrid>
              <a:tr h="1206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Утверждено на 2021 год, тыс.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 за 2021 год, тыс. рублей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7090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800" b="1" baseline="0" dirty="0" smtClean="0">
                          <a:effectLst/>
                        </a:rPr>
                        <a:t> всего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458,0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357,7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Подпрограмма «Развитие субъектов малого и среднего предпринимательства в Шуйском муниципальном районе»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458,0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357,7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8510952" y="937715"/>
            <a:ext cx="3563888" cy="27635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23817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37299"/>
              </p:ext>
            </p:extLst>
          </p:nvPr>
        </p:nvGraphicFramePr>
        <p:xfrm>
          <a:off x="1708353" y="1329857"/>
          <a:ext cx="8753170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39734"/>
                <a:gridCol w="2117487"/>
                <a:gridCol w="1995949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Приоритетные направления муниципальной программы</a:t>
                      </a:r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Утверждено на 2021 год, тыс. руб.</a:t>
                      </a:r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 за 2021 год, тыс. руб.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 на исполнение программы - всего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7,9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911">
            <a:off x="313536" y="4468569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17">
            <a:off x="3197100" y="4480366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673">
            <a:off x="6299179" y="4358757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322">
            <a:off x="9488269" y="4598102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82969"/>
            <a:ext cx="93048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spc="5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096" y="5154337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31128"/>
              </p:ext>
            </p:extLst>
          </p:nvPr>
        </p:nvGraphicFramePr>
        <p:xfrm>
          <a:off x="94768" y="1181602"/>
          <a:ext cx="8376356" cy="25603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639734"/>
                <a:gridCol w="1868311"/>
                <a:gridCol w="1868311"/>
              </a:tblGrid>
              <a:tr h="508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Приоритетные направления муниципальной программы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Утверждено на 2021 год,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2021 год, тыс. руб.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197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Расходы на исполнение программы -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1 219,4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1 102,7</a:t>
                      </a:r>
                      <a:endParaRPr lang="ru-RU" sz="12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Подпрограмма</a:t>
                      </a:r>
                      <a:r>
                        <a:rPr lang="ru-RU" sz="1200" baseline="0" dirty="0" smtClean="0"/>
                        <a:t> «Комплексное развитие сельских территорий Шуйского муниципального района Ивановской области»: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1 102,7</a:t>
                      </a:r>
                      <a:endParaRPr lang="ru-RU" sz="12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работ по ликвидации борщевика Сосновского на территории Шуйского муниципального район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36,0</a:t>
                      </a:r>
                      <a:endParaRPr lang="ru-RU" sz="12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Разработка проектно-сметной документации объектов социальной и инженерной инфраструктуры населенных пунктов, расположенных в сельской местности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1 173,4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1 066,7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70" y="471008"/>
            <a:ext cx="3414183" cy="26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440012" y="178154"/>
            <a:ext cx="5168090" cy="1996629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2800" b="1" dirty="0" smtClean="0">
                <a:solidFill>
                  <a:schemeClr val="tx1"/>
                </a:solidFill>
              </a:rPr>
              <a:t>культуры </a:t>
            </a:r>
            <a:r>
              <a:rPr lang="ru-RU" sz="2800" b="1" dirty="0">
                <a:solidFill>
                  <a:schemeClr val="tx1"/>
                </a:solidFill>
              </a:rPr>
              <a:t>в Шуйском муниципальном </a:t>
            </a:r>
            <a:r>
              <a:rPr lang="ru-RU" sz="2800" b="1" dirty="0" smtClean="0">
                <a:solidFill>
                  <a:schemeClr val="tx1"/>
                </a:solidFill>
              </a:rPr>
              <a:t>районе»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7" y="49471"/>
            <a:ext cx="3384376" cy="225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60" y="34702"/>
            <a:ext cx="3650030" cy="2234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73361"/>
              </p:ext>
            </p:extLst>
          </p:nvPr>
        </p:nvGraphicFramePr>
        <p:xfrm>
          <a:off x="294965" y="2303465"/>
          <a:ext cx="11779047" cy="39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7480"/>
                <a:gridCol w="2682045"/>
                <a:gridCol w="2449522"/>
              </a:tblGrid>
              <a:tr h="1447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Приоритетные направления муниципальной программы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Утверждено на 2021 год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(тыс.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рублей)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Исполнено за 2021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(тыс.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рублей)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 на исполнение программы - всего</a:t>
                      </a: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15 326,8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15 236,3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Подпрограмма «Сохранение и развитие культурного потенциала Шуйского муниципального района»</a:t>
                      </a: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5 351,1</a:t>
                      </a: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5 351,1</a:t>
                      </a: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5552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Подпрограмма «Библиотечно-информационное обслуживание</a:t>
                      </a:r>
                      <a:r>
                        <a:rPr lang="ru-RU" sz="1800" i="1" baseline="0" dirty="0" smtClean="0"/>
                        <a:t> населения в Шуйском муниципальном районе»</a:t>
                      </a:r>
                      <a:endParaRPr lang="ru-RU" sz="1800" i="1" dirty="0"/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9 849,7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9 849,7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1943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Подпрограмма «Развитие культурных связей Шуйского муниципального района»</a:t>
                      </a:r>
                      <a:endParaRPr lang="ru-RU" sz="1800" i="1" dirty="0"/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126,0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35,5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3" y="372533"/>
            <a:ext cx="786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Главные направления оптимизации районного бюджета: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1733" y="2040467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Увеличение доходной части бюджета за счет увеличения доли собственных доходов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1732" y="4312160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Контроль за недопущением неэффективных расходов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1" y="97366"/>
            <a:ext cx="3014569" cy="173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92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39516" y="140507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9" y="5343911"/>
            <a:ext cx="86409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" y="3429000"/>
            <a:ext cx="893391" cy="85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02498"/>
              </p:ext>
            </p:extLst>
          </p:nvPr>
        </p:nvGraphicFramePr>
        <p:xfrm>
          <a:off x="993260" y="1161203"/>
          <a:ext cx="10766120" cy="55139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69464"/>
                <a:gridCol w="2281835"/>
                <a:gridCol w="2314821"/>
              </a:tblGrid>
              <a:tr h="11887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Приоритетные направления муниципальной программы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Утверждено на 2021</a:t>
                      </a:r>
                      <a:r>
                        <a:rPr lang="ru-RU" sz="1800" baseline="0" dirty="0" smtClean="0"/>
                        <a:t> год (тыс. рублей)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за 2021 год (тыс. рублей)</a:t>
                      </a:r>
                      <a:endParaRPr lang="ru-RU" sz="1800" dirty="0"/>
                    </a:p>
                  </a:txBody>
                  <a:tcPr anchor="ctr"/>
                </a:tc>
              </a:tr>
              <a:tr h="617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</a:t>
                      </a:r>
                      <a:r>
                        <a:rPr lang="ru-RU" sz="1400" b="1" baseline="0" dirty="0" smtClean="0"/>
                        <a:t>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46 738,2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43 034,6</a:t>
                      </a:r>
                      <a:endParaRPr lang="ru-RU" sz="1400" dirty="0"/>
                    </a:p>
                  </a:txBody>
                  <a:tcPr anchor="ctr"/>
                </a:tc>
              </a:tr>
              <a:tr h="690611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 «Развитие газификации в Шуйском муниципальном районе»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1 922,5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1 922,5</a:t>
                      </a:r>
                      <a:endParaRPr lang="ru-RU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</a:t>
                      </a:r>
                      <a:r>
                        <a:rPr lang="ru-RU" sz="1400" i="1" baseline="0" dirty="0" smtClean="0"/>
                        <a:t> «Модернизация объектов коммунальной инфраструктуры, обеспечения функционирования систем жизнеобеспечения и обеспечение инженерной инфраструктурой земельных участков»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32 340,6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30 708,3</a:t>
                      </a:r>
                      <a:endParaRPr lang="ru-RU" sz="1400" dirty="0"/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 «Обеспечение жильем молодых семей Шуйского муниципального района»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870,3</a:t>
                      </a: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</a:t>
                      </a:r>
                      <a:r>
                        <a:rPr lang="ru-RU" sz="1400" i="1" baseline="0" dirty="0" smtClean="0"/>
                        <a:t> «Содержание и ремонт муниципального жилого фонда </a:t>
                      </a:r>
                      <a:r>
                        <a:rPr lang="ru-RU" sz="1400" i="1" dirty="0" smtClean="0"/>
                        <a:t>Шуйского муниципального района</a:t>
                      </a:r>
                      <a:r>
                        <a:rPr lang="ru-RU" sz="1400" i="1" baseline="0" dirty="0" smtClean="0"/>
                        <a:t>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2 978,1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1 073,1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 «Благоустройство</a:t>
                      </a:r>
                      <a:r>
                        <a:rPr lang="ru-RU" sz="1400" i="1" baseline="0" dirty="0" smtClean="0"/>
                        <a:t> территории Шуйского муниципального района в рамках исполнения полномочий муниципального района»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1 266,1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1 253,0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Подпрограмма «Предоставление</a:t>
                      </a:r>
                      <a:r>
                        <a:rPr lang="ru-RU" sz="1400" i="1" baseline="0" dirty="0" smtClean="0"/>
                        <a:t> жилых помещений детям-сиротам и детям, оставшимся без попечения родителей, лицам из их числа по договорам найма специализированных жилых помещений»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7 360,5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7 207,5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35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9" y="4112803"/>
            <a:ext cx="2901532" cy="2355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78" y="2626409"/>
            <a:ext cx="2679047" cy="217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386770" y="80850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16070"/>
              </p:ext>
            </p:extLst>
          </p:nvPr>
        </p:nvGraphicFramePr>
        <p:xfrm>
          <a:off x="372532" y="260649"/>
          <a:ext cx="6917267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935"/>
                <a:gridCol w="1676400"/>
                <a:gridCol w="1540932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Приоритетные направления муниципальной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Утверждено на 2021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Исполнено за 2021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Расходы на исполнение программы -</a:t>
                      </a:r>
                      <a:r>
                        <a:rPr lang="ru-RU" sz="1800" b="1" baseline="0" dirty="0" smtClean="0"/>
                        <a:t> всего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863,7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754,9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Подпрограмма «Развитие спортивной</a:t>
                      </a:r>
                      <a:r>
                        <a:rPr lang="ru-RU" sz="1800" b="1" i="1" baseline="0" dirty="0" smtClean="0"/>
                        <a:t> инфраструктуры в Шуйском муниципальном районе»</a:t>
                      </a:r>
                      <a:endParaRPr lang="ru-RU" sz="1800" b="1" i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250,0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250,0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Подпрограмма «Проведение спортивных мероприятий в Шуйском</a:t>
                      </a:r>
                      <a:r>
                        <a:rPr lang="ru-RU" sz="1800" b="1" i="1" baseline="0" dirty="0" smtClean="0"/>
                        <a:t> муниципальном районе»</a:t>
                      </a:r>
                    </a:p>
                    <a:p>
                      <a:pPr algn="ctr"/>
                      <a:endParaRPr lang="ru-RU" sz="1800" b="1" i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613,7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504,9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9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670" y="260648"/>
            <a:ext cx="8080163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Palatino Linotype"/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2000" dirty="0">
              <a:solidFill>
                <a:prstClr val="white"/>
              </a:solidFill>
              <a:latin typeface="Palatino Linotype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90401"/>
              </p:ext>
            </p:extLst>
          </p:nvPr>
        </p:nvGraphicFramePr>
        <p:xfrm>
          <a:off x="678427" y="1590909"/>
          <a:ext cx="10667998" cy="4078622"/>
        </p:xfrm>
        <a:graphic>
          <a:graphicData uri="http://schemas.openxmlformats.org/drawingml/2006/table">
            <a:tbl>
              <a:tblPr firstRow="1" bandRow="1"/>
              <a:tblGrid>
                <a:gridCol w="6037648"/>
                <a:gridCol w="2315175"/>
                <a:gridCol w="2315175"/>
              </a:tblGrid>
              <a:tr h="1287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Приоритетные направления муниципальной программы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Palatino Linotype" panose="02040502050505030304" pitchFamily="18" charset="0"/>
                        </a:rPr>
                        <a:t> на 2021 год (тыс. рублей)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за 2021 год (тыс. рублей)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16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254 421,1</a:t>
                      </a:r>
                      <a:endParaRPr lang="ru-RU" sz="16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248 259,9</a:t>
                      </a:r>
                      <a:endParaRPr lang="ru-RU" sz="16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  <a:tr h="74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Подпрограмма «Совершенствование системы дошкольного</a:t>
                      </a:r>
                      <a:r>
                        <a:rPr lang="ru-RU" sz="1600" baseline="0" dirty="0" smtClean="0">
                          <a:latin typeface="Palatino Linotype" panose="02040502050505030304" pitchFamily="18" charset="0"/>
                        </a:rPr>
                        <a:t> образования»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87 218,9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86 242,1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  <a:tr h="671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Подпрограмма «Совершенствование системы начального общего, основного</a:t>
                      </a:r>
                      <a:r>
                        <a:rPr lang="ru-RU" sz="1600" baseline="0" dirty="0" smtClean="0">
                          <a:latin typeface="Palatino Linotype" panose="02040502050505030304" pitchFamily="18" charset="0"/>
                        </a:rPr>
                        <a:t> общего, среднего общего образовани</a:t>
                      </a:r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я»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159 670,3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154 879,3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  <a:tr h="671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Palatino Linotype" panose="02040502050505030304" pitchFamily="18" charset="0"/>
                        </a:rPr>
                        <a:t>Подпрограмма «Совершенствование</a:t>
                      </a:r>
                      <a:r>
                        <a:rPr lang="ru-RU" sz="1600" baseline="0" dirty="0" smtClean="0">
                          <a:latin typeface="Palatino Linotype" panose="02040502050505030304" pitchFamily="18" charset="0"/>
                        </a:rPr>
                        <a:t> системы дополнительного образования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7 531,9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anose="02040502050505030304" pitchFamily="18" charset="0"/>
                        </a:rPr>
                        <a:t>7 138,5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4"/>
          <a:stretch/>
        </p:blipFill>
        <p:spPr>
          <a:xfrm>
            <a:off x="685799" y="423333"/>
            <a:ext cx="10895663" cy="574040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844109" y="269956"/>
            <a:ext cx="8712968" cy="156966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rgbClr val="2F5897">
                  <a:lumMod val="40000"/>
                  <a:lumOff val="60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34721"/>
              </p:ext>
            </p:extLst>
          </p:nvPr>
        </p:nvGraphicFramePr>
        <p:xfrm>
          <a:off x="622300" y="2564800"/>
          <a:ext cx="10947400" cy="2873748"/>
        </p:xfrm>
        <a:graphic>
          <a:graphicData uri="http://schemas.openxmlformats.org/drawingml/2006/table">
            <a:tbl>
              <a:tblPr firstRow="1" bandRow="1"/>
              <a:tblGrid>
                <a:gridCol w="6195777"/>
                <a:gridCol w="2273282"/>
                <a:gridCol w="2478341"/>
              </a:tblGrid>
              <a:tr h="1860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Palatino Linotype" panose="02040502050505030304" pitchFamily="18" charset="0"/>
                        </a:rPr>
                        <a:t>Приоритетные направления муниципальной программы</a:t>
                      </a:r>
                    </a:p>
                    <a:p>
                      <a:pPr algn="ctr"/>
                      <a:endParaRPr lang="ru-RU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Утверждено на 2021 год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(тыс. рублей)</a:t>
                      </a:r>
                      <a:endParaRPr lang="ru-RU" sz="2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за 2021 год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(тыс. рублей)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</a:tr>
              <a:tr h="101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4 492,9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4 469,4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7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" y="2868851"/>
            <a:ext cx="2663190" cy="1779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79" y="4330545"/>
            <a:ext cx="2429933" cy="1771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686" y="212754"/>
            <a:ext cx="4769731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/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rebuchet MS" panose="020B0603020202020204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24449"/>
              </p:ext>
            </p:extLst>
          </p:nvPr>
        </p:nvGraphicFramePr>
        <p:xfrm>
          <a:off x="4972691" y="45336"/>
          <a:ext cx="6927645" cy="620433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92376"/>
                <a:gridCol w="1828800"/>
                <a:gridCol w="1706469"/>
              </a:tblGrid>
              <a:tr h="1025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alatino Linotype" panose="02040502050505030304" pitchFamily="18" charset="0"/>
                        </a:rPr>
                        <a:t>Приоритетные направления муниципальной программы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Утверждено на 2021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год (тыс. рублей)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Исполнено за 2021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год (тыс. рублей)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  <a:tr h="10251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 на исполнение программы -</a:t>
                      </a:r>
                      <a:r>
                        <a:rPr lang="ru-RU" sz="1600" b="1" baseline="0" dirty="0" smtClean="0"/>
                        <a:t> всего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3 885,3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3 090,5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  <a:tr h="20203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Подпрограмма «Профилактика правонарушений, предупреждение</a:t>
                      </a:r>
                      <a:r>
                        <a:rPr lang="ru-RU" sz="1600" baseline="0" dirty="0" smtClean="0"/>
                        <a:t> терроризма и экстремизма, противодействие незаконному обороту наркотических средств и обеспечение безопасности граждан»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1 250,9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872,9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Подпрограмма «Проведение комплексных мероприятий по борьбе с преступностью, противодействие</a:t>
                      </a:r>
                      <a:r>
                        <a:rPr lang="ru-RU" sz="1600" baseline="0" dirty="0" smtClean="0"/>
                        <a:t> коррупции»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61,4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Подпрограмма «Обеспечение деятельности МКУ «Единая дежурно-диспетчерская</a:t>
                      </a:r>
                      <a:r>
                        <a:rPr lang="ru-RU" sz="1600" baseline="0" dirty="0" smtClean="0"/>
                        <a:t> служба Шуйского муниципального района»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2 573,0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2 187,1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4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666" y="114052"/>
            <a:ext cx="8890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Непрограммные мероприятия в 2021 году – 10 770,8 тыс. рублей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47961"/>
              </p:ext>
            </p:extLst>
          </p:nvPr>
        </p:nvGraphicFramePr>
        <p:xfrm>
          <a:off x="206477" y="393292"/>
          <a:ext cx="11769213" cy="42096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087897"/>
                <a:gridCol w="1681316"/>
              </a:tblGrid>
              <a:tr h="44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за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2021 год (тыс.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Оказание услуг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по электро-, теплоснабжению муниципального имущества 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915,9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266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Осуществление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59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Предоставление из бюджета Шуйского муниципального района субсидий муниципальным унитарным предприятиям жилищно-коммунального хозяйства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050" b="1" dirty="0" err="1" smtClean="0">
                          <a:effectLst/>
                          <a:latin typeface="+mj-lt"/>
                        </a:rPr>
                        <a:t>Колобовского</a:t>
                      </a:r>
                      <a:r>
                        <a:rPr lang="ru-RU" sz="1050" b="1" dirty="0" smtClean="0">
                          <a:effectLst/>
                          <a:latin typeface="+mj-lt"/>
                        </a:rPr>
                        <a:t> городского поселения в пределах полномочий, установленных законодательством Российской Федерации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168,4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402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+mj-lt"/>
                        </a:rPr>
                        <a:t>Осуществление отдельных государственных полномочий в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области обращения с животными в части организации мероприятий при осуществлении деятельности по обращению с животными без владельцев</a:t>
                      </a:r>
                      <a:endParaRPr lang="ru-RU" sz="1050" b="1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i="0" u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61,0</a:t>
                      </a:r>
                      <a:endParaRPr lang="ru-RU" sz="1050" b="1" i="0" u="non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290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Предоставление мер социальной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522,8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59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Возмещение затрат на финансовое обеспечение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5 437,0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246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Приобретение мазутного хозяйства (сооружения) для исполнения полномочий Шуйского муниципального района в решении вопросов в сфере теплоснабжения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121,2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266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Осуществление полномочий по составлению (изменению) списков кандидатов в присяжные заседатели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</a:rPr>
                        <a:t> федеральных судов общей юрисдикции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402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Приобретение транспортного средства для исполнения полномочий Шуйского муниципального района в решении вопросов в сфере водо-, тепло-, газоснабжения и водоотведения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898,6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444621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effectLst/>
                          <a:latin typeface="+mj-lt"/>
                        </a:rPr>
                        <a:t>Межбюджетные трансферты, передаваемые бюджетам муниципальных районов за достижение показателей деятельности органов исполнительной власти субъектов Российской Федерации</a:t>
                      </a:r>
                      <a:endParaRPr lang="ru-RU" sz="1050" b="1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781,2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10198"/>
              </p:ext>
            </p:extLst>
          </p:nvPr>
        </p:nvGraphicFramePr>
        <p:xfrm>
          <a:off x="176983" y="4630232"/>
          <a:ext cx="11779046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7562"/>
                <a:gridCol w="1671484"/>
              </a:tblGrid>
              <a:tr h="251228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Возмещение затрат по улучшению котельной с. Васильевское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147,6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58013"/>
              </p:ext>
            </p:extLst>
          </p:nvPr>
        </p:nvGraphicFramePr>
        <p:xfrm>
          <a:off x="186816" y="4871733"/>
          <a:ext cx="11769213" cy="27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7730"/>
                <a:gridCol w="1671483"/>
              </a:tblGrid>
              <a:tr h="278922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Исполнение судебных актов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14112"/>
              </p:ext>
            </p:extLst>
          </p:nvPr>
        </p:nvGraphicFramePr>
        <p:xfrm>
          <a:off x="186816" y="5170334"/>
          <a:ext cx="11798707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4433"/>
                <a:gridCol w="1674274"/>
              </a:tblGrid>
              <a:tr h="240818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Проведение Всероссийской переписи населения 2020 года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23161"/>
              </p:ext>
            </p:extLst>
          </p:nvPr>
        </p:nvGraphicFramePr>
        <p:xfrm>
          <a:off x="147488" y="5411152"/>
          <a:ext cx="1176921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7394"/>
                <a:gridCol w="1651818"/>
              </a:tblGrid>
              <a:tr h="34314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Иные межбюджетные трансферты из бюджета Шуйского муниципального района бюджету Китовского сельского поселения Шуйского муниципального района на финансовое обеспечение исполнения определения Арбитражного суда Ивановской области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1 000,0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74972"/>
              </p:ext>
            </p:extLst>
          </p:nvPr>
        </p:nvGraphicFramePr>
        <p:xfrm>
          <a:off x="157316" y="5808073"/>
          <a:ext cx="1176921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7226"/>
                <a:gridCol w="1641986"/>
              </a:tblGrid>
              <a:tr h="34314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Иные межбюджетные трансферты из бюджета Шуйского муниципального района бюджету Васильевского сельского поселения на строительство сцены в с. Васильевское Шуйского муниципального района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77094"/>
              </p:ext>
            </p:extLst>
          </p:nvPr>
        </p:nvGraphicFramePr>
        <p:xfrm>
          <a:off x="147488" y="6186022"/>
          <a:ext cx="1176921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7226"/>
                <a:gridCol w="1641986"/>
              </a:tblGrid>
              <a:tr h="34314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Иные межбюджетные трансферты из бюджета Шуйского муниципального района бюджету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Афанасьевского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сельского поселения Шуйского муниципального района на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кронирование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деревьев с последующим вывозом древесных остатков на территории памятника погибшим воинам в годы Великой отечественной войны в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с.Пустошь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180,9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97186"/>
              </p:ext>
            </p:extLst>
          </p:nvPr>
        </p:nvGraphicFramePr>
        <p:xfrm>
          <a:off x="176983" y="6586396"/>
          <a:ext cx="11779046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5688"/>
                <a:gridCol w="1643358"/>
              </a:tblGrid>
              <a:tr h="240818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698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409" y="2321004"/>
            <a:ext cx="1135871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6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5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1440" y="25160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51839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390 291,7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394 985,8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101,2%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2" y="0"/>
            <a:ext cx="1613583" cy="1613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1" y="83151"/>
            <a:ext cx="2498624" cy="19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14" y="166046"/>
            <a:ext cx="84852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бюджета Шуйского муниципального района за 2021 год составили 394 985,8 тыс. рублей, в том числе: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67030918"/>
              </p:ext>
            </p:extLst>
          </p:nvPr>
        </p:nvGraphicFramePr>
        <p:xfrm>
          <a:off x="698089" y="945808"/>
          <a:ext cx="11149781" cy="57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277">
            <a:off x="2072708" y="3984041"/>
            <a:ext cx="1433384" cy="1842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1107648"/>
            <a:ext cx="3251553" cy="32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983" y="346936"/>
            <a:ext cx="846849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Недоимка на 01.01.2022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23" y="2317927"/>
            <a:ext cx="621956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1 512,8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473" y="4587963"/>
            <a:ext cx="588593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633,5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215291"/>
              </p:ext>
            </p:extLst>
          </p:nvPr>
        </p:nvGraphicFramePr>
        <p:xfrm>
          <a:off x="265471" y="698090"/>
          <a:ext cx="11720052" cy="57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432" y="224825"/>
            <a:ext cx="11228439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Налоговые доходы – 66 621,9 тыс. рублей (исполнены на 111% к плану)</a:t>
            </a:r>
            <a:endParaRPr lang="ru-RU" sz="200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477" y="146031"/>
            <a:ext cx="11857704" cy="52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Неналоговые доходы бюджета Шуйского муниципального района за 2021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7603"/>
              </p:ext>
            </p:extLst>
          </p:nvPr>
        </p:nvGraphicFramePr>
        <p:xfrm>
          <a:off x="393289" y="728167"/>
          <a:ext cx="11405421" cy="55286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228581"/>
                <a:gridCol w="1588420"/>
                <a:gridCol w="1588420"/>
              </a:tblGrid>
              <a:tr h="65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тыс.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94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11 039,4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cs typeface="+mn-cs"/>
                        </a:rPr>
                        <a:t>105,1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</a:tr>
              <a:tr h="9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4 052,7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699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Платежи при пользовании природными ресурсами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3 539,7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96,7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69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cs typeface="+mn-cs"/>
                        </a:rPr>
                        <a:t>1 076,2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59,4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83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2 153,2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127,4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664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225,5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127,9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26" y="76551"/>
            <a:ext cx="11926529" cy="523220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Безвозмездные поступления – 317 324,5 тыс. рублей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3189718"/>
              </p:ext>
            </p:extLst>
          </p:nvPr>
        </p:nvGraphicFramePr>
        <p:xfrm>
          <a:off x="632199" y="530941"/>
          <a:ext cx="11149781" cy="59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26" y="5444067"/>
            <a:ext cx="240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Возврат остатков: </a:t>
            </a:r>
          </a:p>
          <a:p>
            <a:r>
              <a:rPr lang="ru-RU" dirty="0" smtClean="0"/>
              <a:t>– 460,8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9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734812" y="25314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Расходы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46571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421 708,7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399 053,0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94,6%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0" y="-82313"/>
            <a:ext cx="1613583" cy="1613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6059" y="-82313"/>
            <a:ext cx="2755570" cy="21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44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2630</TotalTime>
  <Words>2019</Words>
  <Application>Microsoft Office PowerPoint</Application>
  <PresentationFormat>Широкоэкранный</PresentationFormat>
  <Paragraphs>372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MS Mincho</vt:lpstr>
      <vt:lpstr>Arial</vt:lpstr>
      <vt:lpstr>Arial Black</vt:lpstr>
      <vt:lpstr>Calibri</vt:lpstr>
      <vt:lpstr>Calibri Light</vt:lpstr>
      <vt:lpstr>Century Gothic</vt:lpstr>
      <vt:lpstr>Courier New</vt:lpstr>
      <vt:lpstr>Palatino Linotype</vt:lpstr>
      <vt:lpstr>Times New Roman</vt:lpstr>
      <vt:lpstr>Trebuchet MS</vt:lpstr>
      <vt:lpstr>Wingdings</vt:lpstr>
      <vt:lpstr>Тема Office</vt:lpstr>
      <vt:lpstr>1_Исполнительная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351</cp:revision>
  <cp:lastPrinted>2022-05-17T07:32:17Z</cp:lastPrinted>
  <dcterms:created xsi:type="dcterms:W3CDTF">2016-04-12T08:22:33Z</dcterms:created>
  <dcterms:modified xsi:type="dcterms:W3CDTF">2022-05-24T08:11:37Z</dcterms:modified>
</cp:coreProperties>
</file>