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342900" indent="-342900">
                      <a:buAutoNum type="arabicPlain" startAt="173"/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475,0</a:t>
                    </a:r>
                  </a:p>
                  <a:p>
                    <a:pPr marL="342900" indent="-342900">
                      <a:buAutoNum type="arabicPlain" startAt="173"/>
                      <a:defRPr sz="1800"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342900" indent="-342900">
                    <a:buAutoNum type="arabicPlain" startAt="173"/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165056,9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7 434,2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168367.7</c:v>
                </c:pt>
                <c:pt idx="1">
                  <c:v>60782.5</c:v>
                </c:pt>
                <c:pt idx="2">
                  <c:v>165889.29999999999</c:v>
                </c:pt>
                <c:pt idx="3">
                  <c:v>6851.8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Поступления от уплаты налогов 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6.7733662325407437E-2"/>
                  <c:y val="1.113970985529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571781062935707E-3"/>
                  <c:y val="-4.45588394211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381187375291061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190593687644642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49095.1</c:v>
                </c:pt>
                <c:pt idx="1">
                  <c:v>5767.8</c:v>
                </c:pt>
                <c:pt idx="2">
                  <c:v>9371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0213752"/>
        <c:axId val="260214144"/>
        <c:axId val="0"/>
      </c:bar3DChart>
      <c:catAx>
        <c:axId val="26021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214144"/>
        <c:crosses val="autoZero"/>
        <c:auto val="1"/>
        <c:lblAlgn val="ctr"/>
        <c:lblOffset val="100"/>
        <c:noMultiLvlLbl val="0"/>
      </c:catAx>
      <c:valAx>
        <c:axId val="26021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21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63665,1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53679918988965E-3"/>
                  <c:y val="-3.7319393286785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302589,2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r>
                      <a:rPr lang="en-US" baseline="0" dirty="0" smtClean="0"/>
                      <a:t> 998,9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46084,6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20 504,2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4022804387854895"/>
                  <c:y val="-3.0737058418010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22538,8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1668284580401"/>
                      <c:h val="8.30970704109799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61281.2</c:v>
                </c:pt>
                <c:pt idx="1">
                  <c:v>350</c:v>
                </c:pt>
                <c:pt idx="2" formatCode="#,##0.00">
                  <c:v>297971.7</c:v>
                </c:pt>
                <c:pt idx="3" formatCode="#,##0.00">
                  <c:v>42958.9</c:v>
                </c:pt>
                <c:pt idx="4" formatCode="#,##0.00">
                  <c:v>37523.9</c:v>
                </c:pt>
                <c:pt idx="5" formatCode="#,##0.00">
                  <c:v>18814.400000000001</c:v>
                </c:pt>
                <c:pt idx="6" formatCode="#,##0.00">
                  <c:v>1479.5</c:v>
                </c:pt>
                <c:pt idx="7" formatCode="#,##0.00">
                  <c:v>22108.2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 (тыс. рублей)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500210,2</a:t>
                    </a:r>
                  </a:p>
                  <a:p>
                    <a:r>
                      <a:rPr lang="en-US" baseline="0" dirty="0" smtClean="0"/>
                      <a:t> 94,0%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42076771653549E-2"/>
                  <c:y val="0.175832358770155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30389,4</a:t>
                    </a:r>
                  </a:p>
                  <a:p>
                    <a:r>
                      <a:rPr lang="en-US" baseline="0" dirty="0" smtClean="0"/>
                      <a:t> 6,0%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465089.7</c:v>
                </c:pt>
                <c:pt idx="1">
                  <c:v>22091.599999999999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0.02097</cdr:x>
      <cdr:y>0.68985</cdr:y>
    </cdr:from>
    <cdr:to>
      <cdr:x>0.22826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134" y="3932357"/>
          <a:ext cx="2176630" cy="17679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21.08.2023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21.08.2023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21.08.2023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22.12.2022 № 99 «О бюджете Шуйского муниципального района на 2023 год и на плановый период 2024 и 2025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10811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1 395,4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6 372,5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2023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500 210,3тыс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817241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00496"/>
              </p:ext>
            </p:extLst>
          </p:nvPr>
        </p:nvGraphicFramePr>
        <p:xfrm>
          <a:off x="211666" y="95323"/>
          <a:ext cx="11675533" cy="6621393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63665,1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1424,2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401,40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7 837,6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23999,0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42 998,9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41 479,8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084,6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38893,0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4659,8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302 570,2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110 890,8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176127,8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8191,3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20504,2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20504,2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22538,8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19133,2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1062,6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54168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1 356,1тыс. рублей;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Реализация мероприятий по модернизации объектов коммунальной инфраструктуры – 10 970,1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41 409,9ыс. рублей;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организациях» - 10 102,0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63860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2023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52 356,2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41 479,8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40,0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18 613,7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52 924,0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291 105,7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5 524,9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4 770,9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7658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995,5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698,5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55089"/>
              </p:ext>
            </p:extLst>
          </p:nvPr>
        </p:nvGraphicFramePr>
        <p:xfrm>
          <a:off x="626534" y="957940"/>
          <a:ext cx="11116733" cy="581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52 356,2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1 988,2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1 702,9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27 849,5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821,2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603,0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6705,0</a:t>
                      </a:r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1849,7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463,0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243,8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366,1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8 897,1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89"/>
              </p:ext>
            </p:extLst>
          </p:nvPr>
        </p:nvGraphicFramePr>
        <p:xfrm>
          <a:off x="362491" y="2132777"/>
          <a:ext cx="11535407" cy="337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41 479,9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6 290,8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308,2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24 631,9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83111"/>
              </p:ext>
            </p:extLst>
          </p:nvPr>
        </p:nvGraphicFramePr>
        <p:xfrm>
          <a:off x="334000" y="1199768"/>
          <a:ext cx="7082800" cy="40917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2421467"/>
              </a:tblGrid>
              <a:tr h="645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600" b="1" baseline="0" dirty="0" smtClean="0">
                          <a:effectLst/>
                        </a:rPr>
                        <a:t> всего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40,0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91114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18 613,7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6 448,6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11 565,3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проект «Творческие люди»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0"/>
            <a:ext cx="1490133" cy="120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7000" cy="110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0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" y="59528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2" y="2011061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41263"/>
              </p:ext>
            </p:extLst>
          </p:nvPr>
        </p:nvGraphicFramePr>
        <p:xfrm>
          <a:off x="1176867" y="1025728"/>
          <a:ext cx="9525000" cy="532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52 924,00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1 356,1</a:t>
                      </a: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22 599,7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6 531,6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2 532,0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2 005,1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17 744,7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и муниципальная</a:t>
                      </a:r>
                      <a:r>
                        <a:rPr lang="ru-RU" sz="1600" baseline="0" dirty="0" smtClean="0"/>
                        <a:t> поддержка граждан в улучшении жилищных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65054"/>
              </p:ext>
            </p:extLst>
          </p:nvPr>
        </p:nvGraphicFramePr>
        <p:xfrm>
          <a:off x="1347911" y="1590908"/>
          <a:ext cx="9777289" cy="49416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3544"/>
                <a:gridCol w="4243745"/>
              </a:tblGrid>
              <a:tr h="13866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43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291 105,7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112 237,5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170 534,6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8191,2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Региональный</a:t>
                      </a:r>
                      <a:r>
                        <a:rPr lang="ru-RU" sz="1400" baseline="0" dirty="0" smtClean="0"/>
                        <a:t> проект «Патриотическое воспитание граждан Российской Федерации»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142,4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200" y="3996266"/>
            <a:ext cx="1008112" cy="11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406,0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Оснащение и модернизация ЕДДС в рамках внедрения АПК «Безопасный город» – </a:t>
            </a:r>
            <a:r>
              <a:rPr lang="ru-RU" sz="1400" b="1" dirty="0"/>
              <a:t>10,0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Функционирование системы вызова экстренных служб по номеру «112» –</a:t>
            </a:r>
            <a:r>
              <a:rPr lang="ru-RU" sz="1400" b="1" dirty="0"/>
              <a:t>115,3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/>
              <a:t>10,2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полномочий по созданию и организации деятельности КДН – </a:t>
            </a:r>
            <a:r>
              <a:rPr lang="ru-RU" sz="1400" b="1" dirty="0"/>
              <a:t>546,7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Изготовление наглядной агитации – </a:t>
            </a:r>
            <a:r>
              <a:rPr lang="ru-RU" sz="1400" b="1" dirty="0" smtClean="0"/>
              <a:t>19,0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Реализация мероприятий по обеспечению правопорядка </a:t>
            </a:r>
            <a:r>
              <a:rPr lang="ru-RU" sz="1400" b="1" dirty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деятельности МКУ «ЕДДС» </a:t>
            </a:r>
            <a:r>
              <a:rPr lang="ru-RU" sz="1400" b="1" dirty="0"/>
              <a:t>– 3 </a:t>
            </a:r>
            <a:r>
              <a:rPr lang="ru-RU" sz="1400" b="1" dirty="0" smtClean="0"/>
              <a:t>256,5 тыс</a:t>
            </a:r>
            <a:r>
              <a:rPr lang="ru-RU" sz="1400" b="1" dirty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4 770,9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877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59888"/>
              </p:ext>
            </p:extLst>
          </p:nvPr>
        </p:nvGraphicFramePr>
        <p:xfrm>
          <a:off x="309971" y="184666"/>
          <a:ext cx="11830367" cy="90270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1502"/>
                <a:gridCol w="1938865"/>
              </a:tblGrid>
              <a:tr h="561081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2023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9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1880,3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5107,3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3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10986,4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3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990,00</a:t>
                      </a: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Шуйского муниципального района бюджетам поселений Шуйского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3 646,1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составлению (изменению)списков кандидатов в присяжные заседатели федеральных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судов общей юрисдикции в Российской Федерации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судебных актов (Иные бюджетные ассигнования)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единовременной материальной помощи членам семьи военнослужащих, зарегистрированных на территории Шуйского муниципального района Ивановской области и погибших при исполнении обязанностей военной службы в ходе специальной военной операции на территориях Украины, Донецкой Народной Республики и Луганской Народной Республики, Херсонской и Запорожской областей (Социальное  обеспечение и иные выплаты населению)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земельного участка, изымаемого для муниципальных нужд (Капитальные вложения в объекты государственной (муниципальной) собственности)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 содержание малых архитектурных форм на фасадах зданий и сооружений на территории Шуйского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292" y="296334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30 389,4 тыс.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17821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0982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53833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476 626,6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441 634,2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420 049,4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8130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500 210,2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436 597,5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409 928,0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33199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476 626,6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441 634,2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420 049,4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71 162,4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405 464,3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368 885,5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345 894,3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500 210,2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436 597,5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409 928,0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- 19 514,1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406 748,6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009757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0,0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64 789,9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29346876"/>
              </p:ext>
            </p:extLst>
          </p:nvPr>
        </p:nvGraphicFramePr>
        <p:xfrm>
          <a:off x="942926" y="631176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11572</TotalTime>
  <Words>4006</Words>
  <Application>Microsoft Office PowerPoint</Application>
  <PresentationFormat>Широкоэкранный</PresentationFormat>
  <Paragraphs>976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1230</cp:revision>
  <cp:lastPrinted>2021-02-12T08:39:51Z</cp:lastPrinted>
  <dcterms:created xsi:type="dcterms:W3CDTF">2015-11-19T10:46:19Z</dcterms:created>
  <dcterms:modified xsi:type="dcterms:W3CDTF">2023-08-21T06:31:57Z</dcterms:modified>
</cp:coreProperties>
</file>