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2" r:id="rId5"/>
    <p:sldId id="281" r:id="rId6"/>
    <p:sldId id="259" r:id="rId7"/>
    <p:sldId id="261" r:id="rId8"/>
    <p:sldId id="263" r:id="rId9"/>
    <p:sldId id="264" r:id="rId10"/>
    <p:sldId id="282" r:id="rId11"/>
    <p:sldId id="265" r:id="rId12"/>
    <p:sldId id="286" r:id="rId13"/>
    <p:sldId id="290" r:id="rId1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57D3FF"/>
    <a:srgbClr val="C59EE2"/>
    <a:srgbClr val="C1A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746004697312001E-2"/>
          <c:y val="1.8629581897616085E-2"/>
          <c:w val="0.9249706339523619"/>
          <c:h val="0.852566403649375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33032038925248847"/>
                  <c:y val="6.92590870103546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Налоговые; </a:t>
                    </a:r>
                  </a:p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fld id="{3A265A58-5F0D-4B84-922E-3558FAF11487}" type="VALUE">
                      <a:rPr lang="en-US" b="1" smtClean="0"/>
                      <a:pPr>
                        <a:defRPr sz="2400"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en-US" b="1" dirty="0" smtClean="0"/>
                      <a:t> </a:t>
                    </a:r>
                    <a:r>
                      <a:rPr lang="en-US" b="1" dirty="0" err="1" smtClean="0"/>
                      <a:t>млн</a:t>
                    </a:r>
                    <a:r>
                      <a:rPr lang="en-US" b="1" dirty="0" smtClean="0"/>
                      <a:t>. </a:t>
                    </a:r>
                    <a:r>
                      <a:rPr lang="en-US" b="1" dirty="0" err="1" smtClean="0"/>
                      <a:t>руб</a:t>
                    </a:r>
                    <a:r>
                      <a:rPr lang="en-US" b="1" dirty="0" smtClean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14791689630502"/>
                      <c:h val="0.196141734413324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8844839194599429E-2"/>
                  <c:y val="8.865163137325396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Неналоговые;</a:t>
                    </a:r>
                  </a:p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/>
                      <a:t> </a:t>
                    </a:r>
                    <a:fld id="{4CAB988A-E8CE-4CBC-9965-90FF93CBA1DD}" type="VALUE">
                      <a:rPr lang="en-US" b="1" smtClean="0"/>
                      <a:pPr>
                        <a:defRPr sz="2400" b="1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en-US" b="1" dirty="0" smtClean="0"/>
                      <a:t> </a:t>
                    </a:r>
                    <a:r>
                      <a:rPr lang="en-US" b="1" dirty="0" err="1" smtClean="0"/>
                      <a:t>млн</a:t>
                    </a:r>
                    <a:r>
                      <a:rPr lang="en-US" b="1" dirty="0" smtClean="0"/>
                      <a:t>. </a:t>
                    </a:r>
                    <a:r>
                      <a:rPr lang="en-US" b="1" dirty="0" err="1" smtClean="0"/>
                      <a:t>руб</a:t>
                    </a:r>
                    <a:r>
                      <a:rPr lang="en-US" b="1" dirty="0" smtClean="0"/>
                      <a:t>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87803616949962"/>
                      <c:h val="0.1872765712759988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7695665950748271"/>
                  <c:y val="-0.216758125017996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Безвозмездны;</a:t>
                    </a:r>
                    <a:r>
                      <a:rPr lang="ru-RU" baseline="0" dirty="0" smtClean="0"/>
                      <a:t> </a:t>
                    </a:r>
                    <a:fld id="{29534F08-92AD-47D9-BC77-2A98D5FB094D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 млн. </a:t>
                    </a:r>
                    <a:r>
                      <a:rPr lang="en-US" dirty="0" err="1" smtClean="0"/>
                      <a:t>руб</a:t>
                    </a:r>
                    <a:r>
                      <a:rPr lang="en-US" dirty="0" smtClean="0"/>
                      <a:t>.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82.5</c:v>
                </c:pt>
                <c:pt idx="1">
                  <c:v>8.4</c:v>
                </c:pt>
                <c:pt idx="2">
                  <c:v>390.1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9127910225323"/>
          <c:y val="0.94677067256578051"/>
          <c:w val="0.56381744179549353"/>
          <c:h val="5.0334581378445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2060"/>
                </a:solidFill>
              </a:rPr>
              <a:t>Поступления от </a:t>
            </a:r>
            <a:r>
              <a:rPr lang="ru-RU" dirty="0" smtClean="0">
                <a:solidFill>
                  <a:srgbClr val="002060"/>
                </a:solidFill>
              </a:rPr>
              <a:t>уплаты налогов (млн. </a:t>
            </a:r>
            <a:r>
              <a:rPr lang="ru-RU" dirty="0">
                <a:solidFill>
                  <a:srgbClr val="002060"/>
                </a:solidFill>
              </a:rPr>
              <a:t>рублей)</a:t>
            </a:r>
          </a:p>
        </c:rich>
      </c:tx>
      <c:layout>
        <c:manualLayout>
          <c:xMode val="edge"/>
          <c:yMode val="edge"/>
          <c:x val="0.4580777457301383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floor>
    <c:sideWall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sideWall>
    <c:backWall>
      <c:thickness val="0"/>
      <c:spPr>
        <a:blipFill dpi="0" rotWithShape="1">
          <a:blip xmlns:r="http://schemas.openxmlformats.org/officeDocument/2006/relationships" r:embed="rId3">
            <a:alphaModFix amt="10000"/>
          </a:blip>
          <a:srcRect/>
          <a:stretch>
            <a:fillRect/>
          </a:stretch>
        </a:blip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от налогов (тыс. рублей)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5.5999239593817501E-2"/>
                  <c:y val="-1.5762549839370556E-2"/>
                </c:manualLayout>
              </c:layout>
              <c:tx>
                <c:rich>
                  <a:bodyPr/>
                  <a:lstStyle/>
                  <a:p>
                    <a:fld id="{AC3FC749-61D2-4C48-8C6C-FAA3CC778999}" type="CATEGORYNAME">
                      <a:rPr lang="ru-RU" baseline="0" smtClean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EB623AC6-6A0F-4F05-ADC0-90BC3058CE95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1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6492240819409331E-2"/>
                  <c:y val="-0.10923961118747809"/>
                </c:manualLayout>
              </c:layout>
              <c:tx>
                <c:rich>
                  <a:bodyPr/>
                  <a:lstStyle/>
                  <a:p>
                    <a:fld id="{8C7B10E5-56F8-4114-88A8-884E509095FD}" type="CATEGORYNAME">
                      <a:rPr lang="ru-RU" baseline="0" dirty="0" smtClean="0"/>
                      <a:pPr/>
                      <a:t>[ИМЯ КАТЕГОРИИ]</a:t>
                    </a:fld>
                    <a:r>
                      <a:rPr lang="ru-RU" baseline="0" dirty="0" smtClean="0"/>
                      <a:t>; </a:t>
                    </a:r>
                    <a:fld id="{0B56CBEF-F75C-4AE5-A358-9052A81643E5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605925639237779"/>
                  <c:y val="-0.14347814478329587"/>
                </c:manualLayout>
              </c:layout>
              <c:tx>
                <c:rich>
                  <a:bodyPr/>
                  <a:lstStyle/>
                  <a:p>
                    <a:fld id="{A0B5172A-C83A-4BA5-B0B4-AAE04720C2E1}" type="CATEGORYNAME">
                      <a:rPr lang="ru-RU" baseline="0" dirty="0" smtClean="0"/>
                      <a:pPr/>
                      <a:t>[ИМЯ КАТЕГОРИИ]</a:t>
                    </a:fld>
                    <a:r>
                      <a:rPr lang="ru-RU" baseline="0" dirty="0" smtClean="0"/>
                      <a:t>; </a:t>
                    </a:r>
                    <a:fld id="{5E1B19A6-2424-48FC-B74F-ACBCE45986E0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3532875110110432"/>
                  <c:y val="-0.13442672385435428"/>
                </c:manualLayout>
              </c:layout>
              <c:tx>
                <c:rich>
                  <a:bodyPr/>
                  <a:lstStyle/>
                  <a:p>
                    <a:fld id="{78B36F03-D3C1-4CD9-A361-4C27A03B35E1}" type="CATEGORYNAME">
                      <a:rPr lang="ru-RU" baseline="0" dirty="0" smtClean="0"/>
                      <a:pPr/>
                      <a:t>[ИМЯ КАТЕГОРИИ]</a:t>
                    </a:fld>
                    <a:r>
                      <a:rPr lang="ru-RU" baseline="0" dirty="0" smtClean="0"/>
                      <a:t>; </a:t>
                    </a:r>
                    <a:fld id="{75E91614-E404-4627-B7B7-3950F9FDEBB2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 (125,9% к плану)</c:v>
                </c:pt>
                <c:pt idx="1">
                  <c:v>Налоги на товары, работы, услуги (116,0% к плану)</c:v>
                </c:pt>
                <c:pt idx="2">
                  <c:v>Налоги на совокупный доход (126,7% к плану)</c:v>
                </c:pt>
                <c:pt idx="3">
                  <c:v>Гос. пошлина по делам, рассматриваемым в судах общей юрисдикции (102,1% к плану)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64.5</c:v>
                </c:pt>
                <c:pt idx="1">
                  <c:v>10.6</c:v>
                </c:pt>
                <c:pt idx="2">
                  <c:v>6.8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7571344"/>
        <c:axId val="307571904"/>
        <c:axId val="0"/>
      </c:bar3DChart>
      <c:catAx>
        <c:axId val="307571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7571904"/>
        <c:crosses val="autoZero"/>
        <c:auto val="1"/>
        <c:lblAlgn val="ctr"/>
        <c:lblOffset val="100"/>
        <c:noMultiLvlLbl val="0"/>
      </c:catAx>
      <c:valAx>
        <c:axId val="30757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757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  <a:alpha val="63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911789747260507E-2"/>
          <c:y val="1.2185328216674968E-2"/>
          <c:w val="0.9249706339523619"/>
          <c:h val="0.852566403649375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57D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1185532743886176E-2"/>
                  <c:y val="1.87500087325366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78210872482608"/>
                      <c:h val="8.699761530601828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42748382232799009"/>
                  <c:y val="4.28743197339752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61934055118108"/>
                      <c:h val="8.699759553410460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8342149500514038E-3"/>
                  <c:y val="-8.2002671764717178E-2"/>
                </c:manualLayout>
              </c:layout>
              <c:tx>
                <c:rich>
                  <a:bodyPr/>
                  <a:lstStyle/>
                  <a:p>
                    <a:fld id="{2B872A81-3F7B-4D05-B7F2-AF0AA538C51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</a:t>
                    </a:r>
                    <a:fld id="{770B0A10-F1BC-4D4D-83E5-C1AA3A9A749C}" type="VALUE">
                      <a:rPr lang="ru-RU" baseline="0"/>
                      <a:pPr/>
                      <a:t>[ЗНАЧЕНИЕ]</a:t>
                    </a:fld>
                    <a:endParaRPr lang="ru-RU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2736712048424"/>
                      <c:h val="0.158210877450462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3668429900102976E-2"/>
                  <c:y val="4.08139654463183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166.9</c:v>
                </c:pt>
                <c:pt idx="1">
                  <c:v>52.1</c:v>
                </c:pt>
                <c:pt idx="2">
                  <c:v>148.5</c:v>
                </c:pt>
                <c:pt idx="3">
                  <c:v>23.5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9127910225323"/>
          <c:y val="0.94677067256578051"/>
          <c:w val="0.56381744179549353"/>
          <c:h val="5.0334581378445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Расходы бюджета</a:t>
            </a:r>
          </a:p>
        </c:rich>
      </c:tx>
      <c:layout>
        <c:manualLayout>
          <c:xMode val="edge"/>
          <c:yMode val="edge"/>
          <c:x val="0.38302896736044545"/>
          <c:y val="1.18320611279680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030747071717757"/>
                  <c:y val="0.18734096785949458"/>
                </c:manualLayout>
              </c:layout>
              <c:tx>
                <c:rich>
                  <a:bodyPr/>
                  <a:lstStyle/>
                  <a:p>
                    <a:fld id="{30E3B956-00BF-4207-8DBF-D6B59E67C62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8307A51-027C-4350-8193-88D0AC5E54CB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9.042888482171664E-2"/>
                  <c:y val="0.13212468259564367"/>
                </c:manualLayout>
              </c:layout>
              <c:tx>
                <c:rich>
                  <a:bodyPr/>
                  <a:lstStyle/>
                  <a:p>
                    <a:fld id="{53AC743D-9060-4722-9700-14E1A1E065D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D8183D29-4ABE-4020-AEE2-B2B27228D465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9.7760956564017981E-2"/>
                  <c:y val="4.7328244511872355E-2"/>
                </c:manualLayout>
              </c:layout>
              <c:tx>
                <c:rich>
                  <a:bodyPr/>
                  <a:lstStyle/>
                  <a:p>
                    <a:fld id="{B6D50F7E-0F2C-40AF-95C1-CD2DAA403F9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00DC44A0-0305-4EAB-AF89-B11D9F350F0F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2097918374797226"/>
                  <c:y val="3.9440203759893268E-3"/>
                </c:manualLayout>
              </c:layout>
              <c:tx>
                <c:rich>
                  <a:bodyPr/>
                  <a:lstStyle/>
                  <a:p>
                    <a:fld id="{50940252-1587-42B6-AD8C-08AE97C26E5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2A1C40C3-B078-4EE1-8D33-8BE77B06F803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24251000486207"/>
                  <c:y val="-3.1552163007914906E-2"/>
                </c:manualLayout>
              </c:layout>
              <c:tx>
                <c:rich>
                  <a:bodyPr/>
                  <a:lstStyle/>
                  <a:p>
                    <a:fld id="{43A91E0C-44B8-4297-816B-6144B1034676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BD6F2358-7D86-4A5E-A069-991F90AFBCA2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3340428379659292"/>
                  <c:y val="-9.473614581322827E-2"/>
                </c:manualLayout>
              </c:layout>
              <c:tx>
                <c:rich>
                  <a:bodyPr/>
                  <a:lstStyle/>
                  <a:p>
                    <a:fld id="{A789F34D-E0F3-4296-A6F7-810A9D12116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9FC868F4-FBCD-4A88-9753-19D55FA7A69A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27006464250809969"/>
                  <c:y val="-9.367048392974737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40824BB-FE3A-4B6E-858E-324E0DFFA328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1D57BA27-C796-4A66-ACEA-A25913295FA1}" type="VALUE">
                      <a:rPr lang="ru-RU" baseline="0" smtClean="0"/>
                      <a:pPr>
                        <a:defRPr/>
                      </a:pPr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106071503864686"/>
                      <c:h val="5.0354581406676792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32994322840356061"/>
                  <c:y val="1.1832061127968089E-2"/>
                </c:manualLayout>
              </c:layout>
              <c:tx>
                <c:rich>
                  <a:bodyPr/>
                  <a:lstStyle/>
                  <a:p>
                    <a:fld id="{8099BB2D-0C86-40C7-AFFE-07EB4AFCF35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6D97E4F9-A4E0-4C12-B9A3-FCDC1E490125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 smtClean="0"/>
                      <a:t> млн. руб.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Общегосударственные вопросы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Национальная безопасность и правоохранительная деятельность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 formatCode="General">
                  <c:v>295.5</c:v>
                </c:pt>
                <c:pt idx="1">
                  <c:v>38.6</c:v>
                </c:pt>
                <c:pt idx="2" formatCode="General">
                  <c:v>53.1</c:v>
                </c:pt>
                <c:pt idx="3" formatCode="General">
                  <c:v>43.4</c:v>
                </c:pt>
                <c:pt idx="4" formatCode="General">
                  <c:v>17.3</c:v>
                </c:pt>
                <c:pt idx="5" formatCode="General">
                  <c:v>0.2</c:v>
                </c:pt>
                <c:pt idx="6" formatCode="General">
                  <c:v>16</c:v>
                </c:pt>
                <c:pt idx="7" formatCode="General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0.59092</cdr:y>
    </cdr:from>
    <cdr:to>
      <cdr:x>0.27342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731259" y="3293807"/>
          <a:ext cx="2788466" cy="2280235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F7B83-55C2-4B8A-81D8-54A35E4E8BBB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0FC5C-CACD-4FFF-A50E-862AAEC61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3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0CBD9-013F-45D2-8E2F-56D363AB6FF5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435F-355D-4FBB-AD3B-EC07E0F90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0201-051B-4DC0-9483-89E1602FA36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0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5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3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9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6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8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A63F-BACD-4CE3-9EBE-D7D3FC037DD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E50C-A7F6-411A-BF1F-A95EF999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299" y="2367171"/>
            <a:ext cx="11358714" cy="212365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Исполнение бюджета 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Шуйского муниципального района 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 2022 год</a:t>
            </a:r>
            <a:endParaRPr lang="ru-RU" sz="4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3897" y="5691904"/>
            <a:ext cx="11171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Black" panose="020B0A04020102020204" pitchFamily="34" charset="0"/>
              </a:rPr>
              <a:t>Подготовлен на основе проекта Решения Совета Шуйского муниципального «Об утверждении отчета об исполнении бюджета Шуйского муниципального района за 2022 год» 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957" y="331872"/>
            <a:ext cx="1359617" cy="170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43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955190686"/>
              </p:ext>
            </p:extLst>
          </p:nvPr>
        </p:nvGraphicFramePr>
        <p:xfrm>
          <a:off x="983225" y="137652"/>
          <a:ext cx="10392697" cy="644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028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13986"/>
              </p:ext>
            </p:extLst>
          </p:nvPr>
        </p:nvGraphicFramePr>
        <p:xfrm>
          <a:off x="226142" y="275397"/>
          <a:ext cx="11621729" cy="588522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458632"/>
                <a:gridCol w="1130710"/>
                <a:gridCol w="1032387"/>
              </a:tblGrid>
              <a:tr h="4795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u="none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 программы Шуйского</a:t>
                      </a:r>
                      <a:r>
                        <a:rPr lang="ru-RU" sz="1600" u="none" cap="none" spc="0" baseline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</a:t>
                      </a:r>
                      <a:endParaRPr lang="ru-RU" sz="1600" b="1" u="non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200" u="none" cap="none" spc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2022 год </a:t>
                      </a:r>
                      <a:r>
                        <a:rPr lang="ru-RU" sz="1200" u="none" cap="none" spc="0" baseline="0" dirty="0" smtClean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рублей)</a:t>
                      </a:r>
                      <a:endParaRPr lang="ru-RU" sz="1200" b="1" u="non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u="none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u="none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ru-RU" sz="1400" b="1" cap="none" spc="0" baseline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«Совершенствование управления муниципальной собственностью Шуйского муниципального района»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449,8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ru-RU" sz="1400" b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«Совершенствование организации муниципального управления</a:t>
                      </a:r>
                      <a:r>
                        <a:rPr lang="ru-RU" sz="1400" b="1" cap="none" spc="0" baseline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48 679,4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85,9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автомобильных дорог Шуйского муниципального района»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37 731,7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«Экономическое развитие Шуйского муниципального района»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266,8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lang="ru-RU" sz="1400" b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«Улучшение условий и охраны труда в Шуйском муниципальном районе»</a:t>
                      </a:r>
                      <a:endParaRPr lang="ru-RU" sz="1400" b="1" cap="none" spc="0" dirty="0" smtClean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none" spc="0" baseline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 и регулирование рынков сельскохозяйственной продукции, сырья и продовольствия Шуйского муниципального района»</a:t>
                      </a:r>
                      <a:endParaRPr lang="ru-RU" sz="1400" b="1" cap="none" spc="0" dirty="0" smtClean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культуры в Шуйском муниципальном районе»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17 320,6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качественным жильем и услугами жилищно-коммунального хозяйства населения Шуйского муниципального района»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56 978,6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физической культуры в Шуйском муниципальном районе»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1 056,6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9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системы образования Шуйского муниципального района»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284 486,9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безопасности граждан, профилактика правонарушений, коррупции и противодействие незаконному обороту наркотических средств в Шуйском муниципальном районе»</a:t>
                      </a:r>
                      <a:endParaRPr lang="ru-RU" sz="1400" b="1" kern="1200" cap="none" spc="0" dirty="0" smtClean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3 682,9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4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 w="0"/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муниципальными финансами Шуйского муниципального района»</a:t>
                      </a:r>
                      <a:endParaRPr lang="ru-RU" sz="14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5 128,1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3368">
                <a:tc>
                  <a:txBody>
                    <a:bodyPr/>
                    <a:lstStyle/>
                    <a:p>
                      <a:r>
                        <a:rPr lang="ru-RU" sz="1200" b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455 836,9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cap="none" spc="0" dirty="0" smtClean="0">
                          <a:ln w="0"/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 b="1" i="1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11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45498" y="91440"/>
            <a:ext cx="8890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Непрограммные мероприятия в 2022 году – 9 298,0 тыс. рублей</a:t>
            </a: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82214"/>
              </p:ext>
            </p:extLst>
          </p:nvPr>
        </p:nvGraphicFramePr>
        <p:xfrm>
          <a:off x="107470" y="460772"/>
          <a:ext cx="11769213" cy="632726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84014"/>
                <a:gridCol w="2585199"/>
              </a:tblGrid>
              <a:tr h="447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за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2022 год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(тыс.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руб.)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6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</a:t>
                      </a:r>
                      <a:r>
                        <a:rPr lang="ru-RU" sz="135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взаимодействия с Советом муниципальных образований Ивановской области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61,6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услуг</a:t>
                      </a:r>
                      <a:r>
                        <a:rPr lang="ru-RU" sz="135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электро-, теплоснабжению муниципального имущества 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1 253,5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9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из бюджета Шуйского муниципального района субсидий муниципальным унитарным предприятиям жилищно-коммунального хозяйства Шуйского муниципального района на осуществление части полномочий по организации теплоснабжения в границах </a:t>
                      </a:r>
                      <a:r>
                        <a:rPr lang="ru-RU" sz="135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Колобовского</a:t>
                      </a:r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поселения в пределах полномочий, установленных законодательством Российской Федерации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69,7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8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отдельных государственных полномочий в</a:t>
                      </a:r>
                      <a:r>
                        <a:rPr lang="ru-RU" sz="135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 обращения с животными в части организации мероприятий при осуществлении деятельности по обращению с животными без владельцев</a:t>
                      </a:r>
                      <a:endParaRPr lang="ru-RU" sz="135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b="1" u="none" dirty="0" smtClean="0">
                          <a:effectLst/>
                        </a:rPr>
                        <a:t>428,6</a:t>
                      </a:r>
                      <a:endParaRPr lang="ru-RU" sz="1600" b="1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0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</a:t>
                      </a:r>
                      <a:r>
                        <a:rPr lang="ru-RU" sz="135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в части организации подвоза учащихся к муниципальным образовательным учреждениям и обратно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479,8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9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затрат на финансовое обеспечение</a:t>
                      </a:r>
                      <a:r>
                        <a:rPr lang="ru-RU" sz="135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получения дошкольного, начального общего основного общего, среднего общего образования в частных образовательных организациях, осуществляющих образовательную деятельность по имеющим государственную аккредитацию основным общеобразовательным программам, включая расходы на оплату труда, приобретение учебников и учебных пособий, средств обучения игр и игрушек (за исключением расходов на содержание зданий и оплату коммунальных услуг) 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5 097,0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по составлению (изменению) списков кандидатов в присяжные заседатели</a:t>
                      </a:r>
                      <a:r>
                        <a:rPr lang="ru-RU" sz="135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федеральных судов общей юрисдикции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16,6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621">
                <a:tc>
                  <a:txBody>
                    <a:bodyPr/>
                    <a:lstStyle/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муниципальных районов за достижение показателей деятельности органов исполнительной власти субъектов Российской Федерации</a:t>
                      </a:r>
                      <a:endParaRPr lang="ru-RU" sz="135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911,4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621">
                <a:tc>
                  <a:txBody>
                    <a:bodyPr/>
                    <a:lstStyle/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из бюджета Шуйского муниципального района бюджету Китовского сельского поселения Шуйского муниципального района на финансовое обеспечение исполнения определения Арбитражного суда Ивановской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500,0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621">
                <a:tc>
                  <a:txBody>
                    <a:bodyPr/>
                    <a:lstStyle/>
                    <a:p>
                      <a:pPr algn="l"/>
                      <a:r>
                        <a:rPr lang="ru-RU" sz="13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судебных актов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/>
                        </a:rPr>
                        <a:t>479,8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698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2409" y="2321004"/>
            <a:ext cx="11358714" cy="11079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6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5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333" y="372533"/>
            <a:ext cx="786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Главные направления оптимизации районного бюджета:</a:t>
            </a:r>
            <a:endParaRPr lang="ru-RU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1733" y="2040467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Увеличение доходной части бюджета за счет увеличения доли собственных доходов</a:t>
            </a:r>
            <a:endParaRPr lang="ru-RU" sz="2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91732" y="4312160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Контроль за недопущением неэффективных расходов</a:t>
            </a:r>
            <a:endParaRPr lang="ru-RU" sz="2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7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61440" y="25160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Доходы бюджета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(млн.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337402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478,1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481,0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100,6%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02" y="0"/>
            <a:ext cx="1613583" cy="161358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11" y="83151"/>
            <a:ext cx="2498624" cy="19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5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714" y="166046"/>
            <a:ext cx="848523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Доходы бюджета Шуйского муниципального района за 2022 год составили 481,0 млн. рублей, в том числе: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115001449"/>
              </p:ext>
            </p:extLst>
          </p:nvPr>
        </p:nvGraphicFramePr>
        <p:xfrm>
          <a:off x="698089" y="945808"/>
          <a:ext cx="11149781" cy="57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5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3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83301">
            <a:off x="1935056" y="3657841"/>
            <a:ext cx="1433384" cy="18421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20" y="1107648"/>
            <a:ext cx="3251553" cy="32515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5983" y="346936"/>
            <a:ext cx="8468497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Недоимка на 01.01.2023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6523" y="2317927"/>
            <a:ext cx="6219568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1,7 млн. рублей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1473" y="4587963"/>
            <a:ext cx="588593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160,9 тыс. рублей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7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49358697"/>
              </p:ext>
            </p:extLst>
          </p:nvPr>
        </p:nvGraphicFramePr>
        <p:xfrm>
          <a:off x="265471" y="698090"/>
          <a:ext cx="11720052" cy="5730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432" y="224825"/>
            <a:ext cx="11228439" cy="40011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Налоговые доходы – 82,5 млн. рублей (исполнены на 124,4% к плану)</a:t>
            </a:r>
            <a:endParaRPr lang="ru-RU" sz="2000" dirty="0">
              <a:ln w="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8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477" y="146031"/>
            <a:ext cx="11857704" cy="5214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Неналоговые доходы бюджета Шуйского муниципального района за 2022 год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Arial Black" panose="020B0A04020102020204" pitchFamily="34" charset="0"/>
            </a:endParaRPr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3253200"/>
              </p:ext>
            </p:extLst>
          </p:nvPr>
        </p:nvGraphicFramePr>
        <p:xfrm>
          <a:off x="393289" y="728167"/>
          <a:ext cx="11405421" cy="552863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228581"/>
                <a:gridCol w="1588420"/>
                <a:gridCol w="1588420"/>
              </a:tblGrid>
              <a:tr h="6581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млн. руб.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исполнения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chemeClr val="bg1"/>
                    </a:solidFill>
                  </a:tcPr>
                </a:tc>
              </a:tr>
              <a:tr h="942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том числе: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  <a:cs typeface="+mn-cs"/>
                        </a:rPr>
                        <a:t>101,9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92D050"/>
                    </a:solidFill>
                  </a:tcPr>
                </a:tc>
              </a:tr>
              <a:tr h="985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3,2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86,8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</a:tr>
              <a:tr h="6995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Платежи при пользовании природными ресурсами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0,8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110,9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</a:tr>
              <a:tr h="697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  <a:cs typeface="+mn-cs"/>
                        </a:rPr>
                        <a:t>1,0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82,0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</a:tr>
              <a:tr h="48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продажи материальных и нематериальных активов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2,8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126,3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</a:tr>
              <a:tr h="664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800" b="1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Штрафы, санкции, возмещение ущерба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0,4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 panose="02040502050505030304" pitchFamily="18" charset="0"/>
                        </a:rPr>
                        <a:t>164,5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70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3826" y="76551"/>
            <a:ext cx="11926529" cy="523220"/>
          </a:xfrm>
          <a:prstGeom prst="rect">
            <a:avLst/>
          </a:prstGeom>
          <a:blipFill dpi="0" rotWithShape="1">
            <a:blip r:embed="rId2">
              <a:alphaModFix amt="44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Безвозмездные поступления – 390,1 млн. рублей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16924874"/>
              </p:ext>
            </p:extLst>
          </p:nvPr>
        </p:nvGraphicFramePr>
        <p:xfrm>
          <a:off x="632199" y="530941"/>
          <a:ext cx="11149781" cy="5912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77891" y="5424403"/>
            <a:ext cx="2406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Возврат остатков: </a:t>
            </a:r>
          </a:p>
          <a:p>
            <a:r>
              <a:rPr lang="ru-RU" dirty="0" smtClean="0"/>
              <a:t>– 1,2 млн.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99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734812" y="25314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Расходы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(млн.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00019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506,6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465,1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91,8%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70" y="-82313"/>
            <a:ext cx="1613583" cy="16135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6059" y="-82313"/>
            <a:ext cx="2755570" cy="21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44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2836</TotalTime>
  <Words>772</Words>
  <Application>Microsoft Office PowerPoint</Application>
  <PresentationFormat>Широкоэкранный</PresentationFormat>
  <Paragraphs>175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Palatino Linotype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Колосова</cp:lastModifiedBy>
  <cp:revision>365</cp:revision>
  <cp:lastPrinted>2022-05-17T07:32:17Z</cp:lastPrinted>
  <dcterms:created xsi:type="dcterms:W3CDTF">2016-04-12T08:22:33Z</dcterms:created>
  <dcterms:modified xsi:type="dcterms:W3CDTF">2023-08-11T08:45:37Z</dcterms:modified>
</cp:coreProperties>
</file>