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77" r:id="rId4"/>
    <p:sldId id="274" r:id="rId5"/>
    <p:sldId id="260" r:id="rId6"/>
    <p:sldId id="280" r:id="rId7"/>
    <p:sldId id="263" r:id="rId8"/>
    <p:sldId id="268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3908" autoAdjust="0"/>
  </p:normalViewPr>
  <p:slideViewPr>
    <p:cSldViewPr>
      <p:cViewPr varScale="1">
        <p:scale>
          <a:sx n="97" d="100"/>
          <a:sy n="97" d="100"/>
        </p:scale>
        <p:origin x="-11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9F716-C02E-40D8-90F9-2DE0434349D1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4482036-0A6F-4B4E-803C-8F74199EBBFE}" type="pres">
      <dgm:prSet presAssocID="{3689F716-C02E-40D8-90F9-2DE0434349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30FCF2E-A016-47E2-B756-589B6F4D890A}" type="presOf" srcId="{3689F716-C02E-40D8-90F9-2DE0434349D1}" destId="{A4482036-0A6F-4B4E-803C-8F74199EBBF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7905F-C37B-4B23-8E45-F4BDF4E53E83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10169F-0835-4FED-8FC9-B4BAECF8AF2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400" b="0" dirty="0" smtClean="0"/>
            <a:t>Руководители и иные должностные лица органов государственной власти Ивановской области, органов местного самоуправления, организаций </a:t>
          </a:r>
          <a:r>
            <a:rPr lang="ru-RU" sz="1400" b="1" dirty="0" smtClean="0"/>
            <a:t>обязаны обеспечить</a:t>
          </a:r>
          <a:r>
            <a:rPr lang="ru-RU" sz="1400" b="0" dirty="0" smtClean="0"/>
            <a:t> безотлагательный прием Уполномоченного, а также </a:t>
          </a:r>
          <a:r>
            <a:rPr lang="ru-RU" sz="1400" b="1" dirty="0" smtClean="0"/>
            <a:t>бесплатно предоставлять </a:t>
          </a:r>
          <a:r>
            <a:rPr lang="ru-RU" sz="1400" b="0" dirty="0" smtClean="0"/>
            <a:t>запрашиваемые в обращении Уполномоченного сведения, материалы и документы, необходимые для осуществления его полномочий </a:t>
          </a:r>
          <a:r>
            <a:rPr lang="ru-RU" sz="1400" b="1" dirty="0" smtClean="0"/>
            <a:t>в срок, не превышающий пятнадцати календарных дней с момента получения соответствующего обращения</a:t>
          </a:r>
        </a:p>
        <a:p>
          <a:pPr algn="l"/>
          <a:endParaRPr lang="ru-RU" sz="700" b="1" dirty="0"/>
        </a:p>
      </dgm:t>
    </dgm:pt>
    <dgm:pt modelId="{C7800A72-BAA8-45FD-AC08-794A4B653B09}" type="parTrans" cxnId="{85472478-AF71-40DE-845B-099DB752A4AE}">
      <dgm:prSet/>
      <dgm:spPr/>
      <dgm:t>
        <a:bodyPr/>
        <a:lstStyle/>
        <a:p>
          <a:endParaRPr lang="ru-RU" b="1"/>
        </a:p>
      </dgm:t>
    </dgm:pt>
    <dgm:pt modelId="{628F4D5C-B589-43DD-9435-29646B5C405B}" type="sibTrans" cxnId="{85472478-AF71-40DE-845B-099DB752A4AE}">
      <dgm:prSet/>
      <dgm:spPr/>
      <dgm:t>
        <a:bodyPr/>
        <a:lstStyle/>
        <a:p>
          <a:endParaRPr lang="ru-RU" b="1"/>
        </a:p>
      </dgm:t>
    </dgm:pt>
    <dgm:pt modelId="{9495FA1A-DEE2-4523-BCD2-E1ADE0CC76A6}" type="pres">
      <dgm:prSet presAssocID="{7497905F-C37B-4B23-8E45-F4BDF4E53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E12985-B51F-410E-82CD-1CABC410934D}" type="pres">
      <dgm:prSet presAssocID="{A010169F-0835-4FED-8FC9-B4BAECF8AF21}" presName="parentText" presStyleLbl="node1" presStyleIdx="0" presStyleCnt="1" custScaleY="118818" custLinFactNeighborY="-88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472478-AF71-40DE-845B-099DB752A4AE}" srcId="{7497905F-C37B-4B23-8E45-F4BDF4E53E83}" destId="{A010169F-0835-4FED-8FC9-B4BAECF8AF21}" srcOrd="0" destOrd="0" parTransId="{C7800A72-BAA8-45FD-AC08-794A4B653B09}" sibTransId="{628F4D5C-B589-43DD-9435-29646B5C405B}"/>
    <dgm:cxn modelId="{B74B314D-8C95-41DF-BB48-DB1F00348113}" type="presOf" srcId="{A010169F-0835-4FED-8FC9-B4BAECF8AF21}" destId="{9CE12985-B51F-410E-82CD-1CABC410934D}" srcOrd="0" destOrd="0" presId="urn:microsoft.com/office/officeart/2005/8/layout/vList2"/>
    <dgm:cxn modelId="{6A921C14-3451-44C6-A642-38A65D3E2E97}" type="presOf" srcId="{7497905F-C37B-4B23-8E45-F4BDF4E53E83}" destId="{9495FA1A-DEE2-4523-BCD2-E1ADE0CC76A6}" srcOrd="0" destOrd="0" presId="urn:microsoft.com/office/officeart/2005/8/layout/vList2"/>
    <dgm:cxn modelId="{EC0021AC-7A96-46C0-8FE7-CDF7B1C7638D}" type="presParOf" srcId="{9495FA1A-DEE2-4523-BCD2-E1ADE0CC76A6}" destId="{9CE12985-B51F-410E-82CD-1CABC410934D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E12985-B51F-410E-82CD-1CABC410934D}">
      <dsp:nvSpPr>
        <dsp:cNvPr id="0" name=""/>
        <dsp:cNvSpPr/>
      </dsp:nvSpPr>
      <dsp:spPr>
        <a:xfrm>
          <a:off x="0" y="0"/>
          <a:ext cx="7992888" cy="194276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Руководители и иные должностные лица органов государственной власти Ивановской области, органов местного самоуправления, организаций </a:t>
          </a:r>
          <a:r>
            <a:rPr lang="ru-RU" sz="1400" b="1" kern="1200" dirty="0" smtClean="0"/>
            <a:t>обязаны обеспечить</a:t>
          </a:r>
          <a:r>
            <a:rPr lang="ru-RU" sz="1400" b="0" kern="1200" dirty="0" smtClean="0"/>
            <a:t> безотлагательный прием Уполномоченного, а также </a:t>
          </a:r>
          <a:r>
            <a:rPr lang="ru-RU" sz="1400" b="1" kern="1200" dirty="0" smtClean="0"/>
            <a:t>бесплатно предоставлять </a:t>
          </a:r>
          <a:r>
            <a:rPr lang="ru-RU" sz="1400" b="0" kern="1200" dirty="0" smtClean="0"/>
            <a:t>запрашиваемые в обращении Уполномоченного сведения, материалы и документы, необходимые для осуществления его полномочий </a:t>
          </a:r>
          <a:r>
            <a:rPr lang="ru-RU" sz="1400" b="1" kern="1200" dirty="0" smtClean="0"/>
            <a:t>в срок, не превышающий пятнадцати календарных дней с момента получения соответствующего обращения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/>
        </a:p>
      </dsp:txBody>
      <dsp:txXfrm>
        <a:off x="0" y="0"/>
        <a:ext cx="7992888" cy="1942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798B8-49FB-441C-9189-A8D36D25069B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D5DE-8F1B-4785-B644-28E9579BE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33DB4-980C-440D-B4AC-F00C415E0AC9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C7834-07FC-4FC2-B928-39A2AE1E9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834-07FC-4FC2-B928-39A2AE1E93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Стоит ли оставлять этот</a:t>
            </a:r>
            <a:r>
              <a:rPr lang="ru-RU" sz="2000" b="1" baseline="0" dirty="0" smtClean="0">
                <a:solidFill>
                  <a:srgbClr val="FF0000"/>
                </a:solidFill>
              </a:rPr>
              <a:t> слайд???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834-07FC-4FC2-B928-39A2AE1E93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2B6D7841DD21C7500172DCEC10CBA6980F90446B72B2D617E8ACBBDA3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ombudsmanbiz@ivanovoob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21876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3800" b="1" dirty="0" smtClean="0"/>
              <a:t>Об Уполномоченном </a:t>
            </a:r>
            <a:br>
              <a:rPr lang="ru-RU" sz="3800" b="1" dirty="0" smtClean="0"/>
            </a:br>
            <a:r>
              <a:rPr lang="ru-RU" sz="3800" b="1" dirty="0" smtClean="0"/>
              <a:t>по защите прав предпринимателей </a:t>
            </a:r>
            <a:br>
              <a:rPr lang="ru-RU" sz="3800" b="1" dirty="0" smtClean="0"/>
            </a:br>
            <a:r>
              <a:rPr lang="ru-RU" sz="3800" b="1" dirty="0" smtClean="0"/>
              <a:t>в Ивановской области</a:t>
            </a:r>
            <a:endParaRPr lang="ru-RU" sz="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140968"/>
            <a:ext cx="59046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i="1" dirty="0" smtClean="0">
              <a:solidFill>
                <a:srgbClr val="FF0000"/>
              </a:solidFill>
            </a:endParaRPr>
          </a:p>
          <a:p>
            <a:pPr algn="r"/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000099"/>
                </a:solidFill>
              </a:rPr>
              <a:t>Институт Уполномоченного, </a:t>
            </a:r>
            <a:br>
              <a:rPr lang="ru-RU" sz="2400" b="1" i="1" dirty="0" smtClean="0">
                <a:solidFill>
                  <a:srgbClr val="000099"/>
                </a:solidFill>
              </a:rPr>
            </a:br>
            <a:r>
              <a:rPr lang="ru-RU" sz="2400" b="1" i="1" dirty="0" smtClean="0">
                <a:solidFill>
                  <a:srgbClr val="000099"/>
                </a:solidFill>
              </a:rPr>
              <a:t>не подменяя деятельности органов государственной власти и местного самоуправления, делает все возможное, чтобы стать в этой системе объединяющим фактором между  государством и </a:t>
            </a:r>
            <a:r>
              <a:rPr lang="ru-RU" sz="2400" b="1" i="1" dirty="0" err="1" smtClean="0">
                <a:solidFill>
                  <a:srgbClr val="000099"/>
                </a:solidFill>
              </a:rPr>
              <a:t>бизнес-сообществом</a:t>
            </a:r>
            <a:endParaRPr lang="ru-RU" sz="2400" b="1" dirty="0" smtClean="0">
              <a:solidFill>
                <a:srgbClr val="000099"/>
              </a:solidFill>
            </a:endParaRPr>
          </a:p>
          <a:p>
            <a:r>
              <a:rPr lang="ru-RU" sz="2400" i="1" dirty="0" smtClean="0"/>
              <a:t> </a:t>
            </a:r>
            <a:endParaRPr lang="ru-RU" sz="2400" dirty="0" smtClean="0"/>
          </a:p>
          <a:p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27" name="Picture 3" descr="D:\НА САЙТ 2023\6 Июнь\1.06\Шарыгин\shorigin - коп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928934"/>
            <a:ext cx="2743783" cy="34385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714620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0099"/>
                </a:solidFill>
              </a:rPr>
              <a:t>Шорыгин</a:t>
            </a:r>
            <a:r>
              <a:rPr lang="ru-RU" sz="2400" b="1" i="1" dirty="0" smtClean="0">
                <a:solidFill>
                  <a:srgbClr val="000099"/>
                </a:solidFill>
              </a:rPr>
              <a:t> Александр Андреевич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628800"/>
            <a:ext cx="82809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Уполномоченный осуществляет свою деятельность </a:t>
            </a:r>
            <a:r>
              <a:rPr lang="ru-RU" sz="1600" b="1" dirty="0" smtClean="0"/>
              <a:t>в границах территории           Ивановской области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2780928"/>
            <a:ext cx="8424936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Воспрепятствование законной деятельности Уполномоченного, а равно неисполнение должностными лицами обязанностей</a:t>
            </a:r>
            <a:r>
              <a:rPr lang="ru-RU" sz="1600" dirty="0" smtClean="0"/>
              <a:t>, установленных настоящим Законом, </a:t>
            </a:r>
            <a:r>
              <a:rPr lang="ru-RU" sz="1600" b="1" dirty="0" smtClean="0"/>
              <a:t>не допускается и влечет административную ответственность</a:t>
            </a:r>
            <a:r>
              <a:rPr lang="ru-RU" sz="1600" dirty="0" smtClean="0"/>
              <a:t>, установленную Законом Ивановской области «Об административных правонарушениях в Ивановской области»</a:t>
            </a:r>
            <a:endParaRPr lang="ru-RU" sz="16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07504" y="3212976"/>
            <a:ext cx="288032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07504" y="1772816"/>
            <a:ext cx="216024" cy="57606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60648"/>
            <a:ext cx="82089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Общие положения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4509120"/>
            <a:ext cx="8424936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dirty="0" smtClean="0"/>
          </a:p>
          <a:p>
            <a:r>
              <a:rPr lang="ru-RU" sz="1600" b="1" dirty="0" smtClean="0"/>
              <a:t>Уполномоченный в своей деятельности руководствуется:   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Конституцией Российской Федерации;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федеральными законами и иными нормативными правовыми актами Российской Федерации;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Уставом Ивановской области;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Законом Ивановской от 07.03.2014 № 11-ОЗ «Об Уполномоченном по защите прав предпринимателей в Ивановской области» и иными нормативными правовыми актами Ивановской области</a:t>
            </a:r>
          </a:p>
          <a:p>
            <a:endParaRPr lang="ru-RU" sz="1200" dirty="0" smtClean="0"/>
          </a:p>
          <a:p>
            <a:endParaRPr lang="ru-RU" sz="1200" dirty="0" smtClean="0">
              <a:solidFill>
                <a:schemeClr val="tx1"/>
              </a:solidFill>
              <a:hlinkClick r:id="rId2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07504" y="5085184"/>
            <a:ext cx="288032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5202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Должность Уполномоченного учреждается в целях обеспечения гарантий государственной защиты прав и законных интересов</a:t>
            </a:r>
            <a:endParaRPr lang="ru-RU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3212976"/>
            <a:ext cx="4392488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субъектов предпринимательской деятельности, зарегистрированных в органе, осуществляющем государственную </a:t>
            </a:r>
            <a:br>
              <a:rPr lang="ru-RU" sz="2000" b="1" dirty="0" smtClean="0"/>
            </a:br>
            <a:r>
              <a:rPr lang="ru-RU" sz="2000" b="1" dirty="0" smtClean="0"/>
              <a:t>регистрацию</a:t>
            </a:r>
          </a:p>
          <a:p>
            <a:pPr algn="r"/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на территории Ивановской области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3212976"/>
            <a:ext cx="42484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 smtClean="0"/>
              <a:t>субъектов предпринимательской деятельности, права и законные интересы которых были нарушены на территории Ивановской области</a:t>
            </a:r>
            <a:endParaRPr lang="ru-RU" sz="2000" b="1" dirty="0"/>
          </a:p>
        </p:txBody>
      </p:sp>
      <p:sp>
        <p:nvSpPr>
          <p:cNvPr id="22" name="Полилиния 21"/>
          <p:cNvSpPr/>
          <p:nvPr/>
        </p:nvSpPr>
        <p:spPr>
          <a:xfrm rot="21598288">
            <a:off x="1835777" y="2853089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23" name="Полилиния 22"/>
          <p:cNvSpPr/>
          <p:nvPr/>
        </p:nvSpPr>
        <p:spPr>
          <a:xfrm rot="21598288">
            <a:off x="6516298" y="2853090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 l="50000" t="52560" b="21925"/>
          <a:stretch>
            <a:fillRect/>
          </a:stretch>
        </p:blipFill>
        <p:spPr bwMode="auto">
          <a:xfrm>
            <a:off x="179512" y="4581128"/>
            <a:ext cx="1584176" cy="792088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/>
          <a:srcRect b="9410"/>
          <a:stretch>
            <a:fillRect/>
          </a:stretch>
        </p:blipFill>
        <p:spPr bwMode="auto">
          <a:xfrm>
            <a:off x="7236296" y="5157192"/>
            <a:ext cx="1728192" cy="864096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0" y="6381328"/>
            <a:ext cx="6012160" cy="4766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200" b="1" dirty="0" smtClean="0"/>
              <a:t>ст. 2 Закона Ивановской области от 07.03.2014 № 11-ОЗ «Об Уполномоченном </a:t>
            </a:r>
            <a:br>
              <a:rPr lang="ru-RU" sz="1200" b="1" dirty="0" smtClean="0"/>
            </a:br>
            <a:r>
              <a:rPr lang="ru-RU" sz="1200" b="1" dirty="0" smtClean="0"/>
              <a:t>по защите прав предпринимателей в Ивановской области»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>Основные задачи Уполномоченного</a:t>
            </a:r>
            <a:endParaRPr lang="ru-RU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412777"/>
            <a:ext cx="4176464" cy="115212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ru-RU" sz="1300" b="1" dirty="0" smtClean="0"/>
          </a:p>
          <a:p>
            <a:pPr algn="just"/>
            <a:r>
              <a:rPr lang="ru-RU" sz="1300" b="1" dirty="0" smtClean="0"/>
              <a:t>                              Информирование общественности Ивановской области о соблюдении и защите прав и законных интересов субъектов предпринимательской деятельности на территории Ивановской области</a:t>
            </a:r>
          </a:p>
          <a:p>
            <a:pPr algn="just"/>
            <a:endParaRPr lang="ru-RU" sz="1300" b="1" dirty="0" smtClean="0"/>
          </a:p>
          <a:p>
            <a:pPr algn="r"/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4008" y="1412776"/>
            <a:ext cx="4320480" cy="115212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1400" b="1" dirty="0" smtClean="0"/>
              <a:t>Участие в формировании и реализации на территории Ивановской области государственной политики в области развития предпринимательской деятельности, защиты прав и законных интересов субъектов предпринимательской деятельности</a:t>
            </a:r>
            <a:endParaRPr lang="ru-RU" sz="1400" dirty="0" smtClean="0"/>
          </a:p>
          <a:p>
            <a:pPr algn="ctr"/>
            <a:endParaRPr lang="ru-RU" sz="1400" b="1" dirty="0" smtClean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3933056"/>
            <a:ext cx="849694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Обеспечение гарантий государственной защиты прав и законных интересов субъектов предпринимательской деятельности на территории Ивановской области, содействие беспрепятственной реализации и восстановлению нарушенных прав и законных интересов субъектов предпринимательской деятельности</a:t>
            </a:r>
            <a:endParaRPr lang="ru-RU" sz="13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1520" y="5085184"/>
            <a:ext cx="871296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Осуществление контроля за соблюдением прав и законных интересов субъектов предпринимательской деятельности органами государственной власти Ивановской области и органами местного самоуправления, иными органами, организациями, наделенными федеральным законом отдельными государственными или иными публичными полномочиями, их должностными лицами</a:t>
            </a:r>
            <a:endParaRPr lang="ru-RU" sz="13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2708920"/>
            <a:ext cx="417646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                              Правовое просвещение субъектов предпринимательской деятельности по вопросам защиты их прав и законных интересов</a:t>
            </a:r>
            <a:endParaRPr lang="ru-RU" sz="13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2708920"/>
            <a:ext cx="4392488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                 Взаимодействие с предпринимательским сообществом, общественными объединениями и иными лицами, выражающими интересы субъектов предпринимательской деятельности</a:t>
            </a:r>
            <a:endParaRPr lang="ru-RU" sz="13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7665" t="76185" r="48488"/>
          <a:stretch>
            <a:fillRect/>
          </a:stretch>
        </p:blipFill>
        <p:spPr bwMode="auto">
          <a:xfrm>
            <a:off x="7308304" y="5921896"/>
            <a:ext cx="1835696" cy="93610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6381328"/>
            <a:ext cx="5652120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ст. 3  Закона Ивановской области от 07.03.2014 № 11-ОЗ «Об Уполномоченном </a:t>
            </a:r>
            <a:br>
              <a:rPr lang="ru-RU" sz="1200" b="1" dirty="0" smtClean="0"/>
            </a:br>
            <a:r>
              <a:rPr lang="ru-RU" sz="1200" b="1" dirty="0" smtClean="0"/>
              <a:t>по защите прав предпринимателей в Ивановской области»</a:t>
            </a:r>
          </a:p>
        </p:txBody>
      </p:sp>
      <p:sp>
        <p:nvSpPr>
          <p:cNvPr id="15" name="Овал 14"/>
          <p:cNvSpPr/>
          <p:nvPr/>
        </p:nvSpPr>
        <p:spPr>
          <a:xfrm>
            <a:off x="0" y="980728"/>
            <a:ext cx="1619672" cy="936103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4624"/>
            <a:ext cx="8229600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Компетенция Уполномоченного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1124744"/>
            <a:ext cx="396044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b="1" dirty="0" smtClean="0"/>
              <a:t>запрашивать</a:t>
            </a:r>
            <a:r>
              <a:rPr lang="ru-RU" sz="1600" dirty="0" smtClean="0"/>
              <a:t> и </a:t>
            </a:r>
            <a:r>
              <a:rPr lang="ru-RU" sz="1600" b="1" dirty="0" smtClean="0"/>
              <a:t>получать</a:t>
            </a:r>
            <a:r>
              <a:rPr lang="ru-RU" sz="1600" dirty="0" smtClean="0"/>
              <a:t> от органов государственной власти, органов местного самоуправления и у должностных лиц </a:t>
            </a:r>
            <a:r>
              <a:rPr lang="ru-RU" sz="1600" b="1" dirty="0" smtClean="0"/>
              <a:t>необходимые сведения, документы и материалы</a:t>
            </a:r>
            <a:endParaRPr lang="ru-RU" sz="1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1124744"/>
            <a:ext cx="4104456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принимать с </a:t>
            </a:r>
            <a:r>
              <a:rPr lang="ru-RU" sz="1600" b="1" dirty="0" smtClean="0"/>
              <a:t>письменного согласия заявителя участие в выездной проверке</a:t>
            </a:r>
            <a:r>
              <a:rPr lang="ru-RU" sz="1600" dirty="0" smtClean="0"/>
              <a:t>, проводимой в отношении заявителя в рамках государственного контроля (надзора) или муниципального контроля</a:t>
            </a:r>
            <a:endParaRPr lang="ru-RU" sz="1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2996952"/>
            <a:ext cx="828092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b="1" dirty="0" smtClean="0"/>
              <a:t>направлять </a:t>
            </a:r>
            <a:r>
              <a:rPr lang="ru-RU" sz="1600" dirty="0" smtClean="0"/>
              <a:t>в органы государственной власти Ивановской области, органы местного самоуправления </a:t>
            </a:r>
            <a:r>
              <a:rPr lang="ru-RU" sz="1600" b="1" dirty="0" smtClean="0"/>
              <a:t>мотивированные предложения </a:t>
            </a:r>
            <a:r>
              <a:rPr lang="ru-RU" sz="1600" dirty="0" smtClean="0"/>
              <a:t>о принятии нормативных правовых актов (о внесении изменений в нормативные правовые акты или признании их утратившими силу), относящихся к сфере деятельности Уполномоченного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4725144"/>
            <a:ext cx="8784976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беспрепятственно посещать </a:t>
            </a:r>
            <a:r>
              <a:rPr lang="ru-RU" sz="1600" dirty="0" smtClean="0"/>
              <a:t>органы государственной власти Ивановской области, органы местного самоуправления, организации </a:t>
            </a:r>
            <a:r>
              <a:rPr lang="ru-RU" sz="1600" b="1" dirty="0" smtClean="0"/>
              <a:t>по вопросам своей деятельности </a:t>
            </a:r>
            <a:r>
              <a:rPr lang="ru-RU" sz="1600" dirty="0" smtClean="0"/>
              <a:t>при предъявлении удостоверения Уполномоченного, </a:t>
            </a:r>
            <a:r>
              <a:rPr lang="ru-RU" sz="1600" b="1" dirty="0" smtClean="0"/>
              <a:t>быть безотлагательно принятым </a:t>
            </a:r>
            <a:r>
              <a:rPr lang="ru-RU" sz="1600" dirty="0" smtClean="0"/>
              <a:t>по вопросам своей деятельности руководителями и другими должностными лицами органов государственной власти Ивановской области, органов местного самоуправления, организаций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6525344"/>
            <a:ext cx="5724128" cy="3326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ст. 8     Закона Ивановской области от 07.03.2014 № 11-ОЗ «Об Уполномоченном </a:t>
            </a:r>
            <a:br>
              <a:rPr lang="ru-RU" sz="1200" b="1" dirty="0" smtClean="0"/>
            </a:br>
            <a:r>
              <a:rPr lang="ru-RU" sz="1200" b="1" dirty="0" smtClean="0"/>
              <a:t>по защите прав предпринимателей в Ивановской области»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Компетенция Уполномоченного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797152"/>
            <a:ext cx="8712968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информировать</a:t>
            </a:r>
            <a:r>
              <a:rPr lang="ru-RU" sz="1600" dirty="0" smtClean="0"/>
              <a:t> правоохранительные органы </a:t>
            </a:r>
            <a:r>
              <a:rPr lang="ru-RU" sz="1600" b="1" dirty="0" smtClean="0"/>
              <a:t>о фактах нарушения прав и законных интересов </a:t>
            </a:r>
            <a:r>
              <a:rPr lang="ru-RU" sz="1600" dirty="0" smtClean="0"/>
              <a:t>субъектов предпринимательской деятельности на территории Ивановской области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3501008"/>
            <a:ext cx="864096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привлекать </a:t>
            </a:r>
            <a:r>
              <a:rPr lang="ru-RU" sz="1600" dirty="0" smtClean="0"/>
              <a:t> для рассмотрения  отдельных  вопросов  экспертов  и  специалистов,  способных оказать  содействие  в  их  полном,  всестороннем  и  объективном  рассмотрении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1556792"/>
            <a:ext cx="388843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осуществлять </a:t>
            </a:r>
            <a:r>
              <a:rPr lang="ru-RU" sz="1600" b="1" dirty="0" smtClean="0"/>
              <a:t>личный прием </a:t>
            </a:r>
            <a:r>
              <a:rPr lang="ru-RU" sz="1600" dirty="0" smtClean="0"/>
              <a:t>заявителей (их представителей, если заявителем является организация)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6525344"/>
            <a:ext cx="5724128" cy="3326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ст. 8     Закона Ивановской области от 07.03.2014 № 11-ОЗ «Об Уполномоченном по защите прав предпринимателей в Ивановской области»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628800"/>
            <a:ext cx="4464496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оказывать правовую поддержку </a:t>
            </a:r>
            <a:r>
              <a:rPr lang="ru-RU" sz="1600" dirty="0" smtClean="0"/>
              <a:t>субъектам предпринимательской деятельности по вопросам их прав и законных интересов, форм и методов их защиты в соответствии с законодательством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4624"/>
            <a:ext cx="8229600" cy="1800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Обращение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Уполномоченному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2420888"/>
            <a:ext cx="3143240" cy="122242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1600" b="1" dirty="0" smtClean="0"/>
              <a:t>E-mail:</a:t>
            </a: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en-US" sz="1600" b="1" dirty="0" smtClean="0">
                <a:hlinkClick r:id="rId2"/>
              </a:rPr>
              <a:t>ombudsmanbiz@ivanovoobl.ru</a:t>
            </a:r>
            <a:endParaRPr lang="ru-RU" sz="1600" b="1" dirty="0" smtClean="0"/>
          </a:p>
          <a:p>
            <a:pPr lvl="0"/>
            <a:endParaRPr lang="ru-RU" sz="1600" b="1" dirty="0" smtClean="0"/>
          </a:p>
          <a:p>
            <a:pPr lvl="0"/>
            <a:r>
              <a:rPr lang="en-US" sz="1600" b="1" dirty="0" smtClean="0"/>
              <a:t>https</a:t>
            </a:r>
            <a:r>
              <a:rPr lang="ru-RU" sz="1600" b="1" dirty="0" smtClean="0"/>
              <a:t>:</a:t>
            </a:r>
            <a:r>
              <a:rPr lang="en-US" sz="1600" b="1" smtClean="0"/>
              <a:t>//</a:t>
            </a:r>
            <a:r>
              <a:rPr lang="en-US" sz="1600" b="1" smtClean="0"/>
              <a:t>vk.com/ombudsm</a:t>
            </a:r>
            <a:r>
              <a:rPr lang="en-US" sz="1600" b="1" smtClean="0"/>
              <a:t>a</a:t>
            </a:r>
            <a:r>
              <a:rPr lang="en-US" sz="1600" b="1" smtClean="0"/>
              <a:t>nbiz37</a:t>
            </a:r>
            <a:endParaRPr lang="ru-RU" sz="1600" b="1" dirty="0" smtClean="0"/>
          </a:p>
          <a:p>
            <a:pPr lvl="0"/>
            <a:endParaRPr lang="ru-RU" sz="1600" b="1" dirty="0" smtClean="0"/>
          </a:p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12160" y="2420888"/>
            <a:ext cx="3131840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ru-RU" b="1" dirty="0" smtClean="0"/>
          </a:p>
          <a:p>
            <a:pPr algn="r"/>
            <a:r>
              <a:rPr lang="ru-RU" sz="1600" b="1" dirty="0" smtClean="0"/>
              <a:t>Ул. Театральная, д.16, Иваново, 153000    </a:t>
            </a:r>
          </a:p>
          <a:p>
            <a:pPr algn="r"/>
            <a:r>
              <a:rPr lang="ru-RU" sz="1600" b="1" dirty="0" smtClean="0"/>
              <a:t>(4932) 32-48-04,</a:t>
            </a:r>
          </a:p>
          <a:p>
            <a:pPr lvl="0"/>
            <a:endParaRPr lang="ru-RU" b="1" dirty="0" smtClean="0"/>
          </a:p>
          <a:p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47664" y="5949280"/>
            <a:ext cx="1916429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ru-RU" b="1" dirty="0" smtClean="0"/>
          </a:p>
          <a:p>
            <a:pPr lvl="0" algn="ctr"/>
            <a:r>
              <a:rPr lang="ru-RU" b="1" dirty="0" smtClean="0"/>
              <a:t>Письменное обращение</a:t>
            </a:r>
          </a:p>
          <a:p>
            <a:endParaRPr lang="ru-RU" dirty="0"/>
          </a:p>
        </p:txBody>
      </p:sp>
      <p:sp>
        <p:nvSpPr>
          <p:cNvPr id="18" name="Скругленный прямоугольник 14"/>
          <p:cNvSpPr/>
          <p:nvPr/>
        </p:nvSpPr>
        <p:spPr>
          <a:xfrm>
            <a:off x="1979712" y="5373216"/>
            <a:ext cx="1789390" cy="188123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36096" y="5949280"/>
            <a:ext cx="197971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Устное обращение</a:t>
            </a:r>
            <a:endParaRPr lang="ru-RU" b="1" dirty="0"/>
          </a:p>
        </p:txBody>
      </p:sp>
      <p:sp>
        <p:nvSpPr>
          <p:cNvPr id="13" name="Полилиния 12"/>
          <p:cNvSpPr/>
          <p:nvPr/>
        </p:nvSpPr>
        <p:spPr>
          <a:xfrm rot="21598288">
            <a:off x="1259713" y="1988994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4" name="Полилиния 13"/>
          <p:cNvSpPr/>
          <p:nvPr/>
        </p:nvSpPr>
        <p:spPr>
          <a:xfrm rot="21598288">
            <a:off x="4068025" y="2781082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6" name="Полилиния 15"/>
          <p:cNvSpPr/>
          <p:nvPr/>
        </p:nvSpPr>
        <p:spPr>
          <a:xfrm rot="21598288">
            <a:off x="7020354" y="1988993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pic>
        <p:nvPicPr>
          <p:cNvPr id="22" name="Рисунок 21" descr="письм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6060926"/>
            <a:ext cx="797074" cy="797074"/>
          </a:xfrm>
          <a:prstGeom prst="ellipse">
            <a:avLst/>
          </a:prstGeom>
          <a:ln>
            <a:solidFill>
              <a:srgbClr val="0070C0"/>
            </a:solidFill>
          </a:ln>
        </p:spPr>
      </p:pic>
      <p:pic>
        <p:nvPicPr>
          <p:cNvPr id="24" name="Рисунок 23" descr="документ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6182544"/>
            <a:ext cx="1008112" cy="675456"/>
          </a:xfrm>
          <a:prstGeom prst="ellipse">
            <a:avLst/>
          </a:prstGeom>
          <a:ln>
            <a:solidFill>
              <a:srgbClr val="0070C0"/>
            </a:solidFill>
          </a:ln>
        </p:spPr>
      </p:pic>
      <p:pic>
        <p:nvPicPr>
          <p:cNvPr id="28" name="Рисунок 27" descr="изучение книг.jpg"/>
          <p:cNvPicPr>
            <a:picLocks noChangeAspect="1"/>
          </p:cNvPicPr>
          <p:nvPr/>
        </p:nvPicPr>
        <p:blipFill>
          <a:blip r:embed="rId5" cstate="print">
            <a:grayscl/>
          </a:blip>
          <a:stretch>
            <a:fillRect/>
          </a:stretch>
        </p:blipFill>
        <p:spPr>
          <a:xfrm>
            <a:off x="7794654" y="980728"/>
            <a:ext cx="1349346" cy="1023735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7" name="Скругленный прямоугольник 26"/>
          <p:cNvSpPr/>
          <p:nvPr/>
        </p:nvSpPr>
        <p:spPr>
          <a:xfrm>
            <a:off x="3347864" y="3429000"/>
            <a:ext cx="2088232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Совместные приемы                                                      с контрольно-надзорными органами</a:t>
            </a:r>
            <a:endParaRPr lang="ru-RU" b="1" dirty="0"/>
          </a:p>
        </p:txBody>
      </p:sp>
      <p:sp>
        <p:nvSpPr>
          <p:cNvPr id="30" name="Полилиния 29"/>
          <p:cNvSpPr/>
          <p:nvPr/>
        </p:nvSpPr>
        <p:spPr>
          <a:xfrm rot="21598288">
            <a:off x="2357504" y="3714905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24128" y="4293096"/>
            <a:ext cx="3024336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Выездные встречи </a:t>
            </a:r>
          </a:p>
          <a:p>
            <a:pPr algn="ctr"/>
            <a:r>
              <a:rPr lang="ru-RU" b="1" dirty="0" smtClean="0"/>
              <a:t>в муниципальные образования </a:t>
            </a:r>
            <a:endParaRPr lang="ru-RU" b="1" dirty="0"/>
          </a:p>
        </p:txBody>
      </p:sp>
      <p:sp>
        <p:nvSpPr>
          <p:cNvPr id="32" name="Полилиния 31"/>
          <p:cNvSpPr/>
          <p:nvPr/>
        </p:nvSpPr>
        <p:spPr>
          <a:xfrm rot="21598288">
            <a:off x="5508186" y="3717186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4221088"/>
            <a:ext cx="2664296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Общественные помощники Уполномоченного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3752"/>
            <a:ext cx="885698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0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dirty="0" smtClean="0"/>
              <a:t>Рассмотрение жалоб субъектов предпринимательской деятельности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 flipH="1">
          <a:off x="-828600" y="4869160"/>
          <a:ext cx="504056" cy="17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55576" y="1556792"/>
          <a:ext cx="799288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0" y="4005064"/>
            <a:ext cx="648072" cy="9361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3861048"/>
            <a:ext cx="7920880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</a:t>
            </a:r>
            <a:r>
              <a:rPr lang="ru-RU" sz="1400" dirty="0" smtClean="0"/>
              <a:t>Приступив к рассмотрению жалобы (обращения), Уполномоченный </a:t>
            </a:r>
            <a:r>
              <a:rPr lang="ru-RU" sz="1400" b="1" dirty="0" smtClean="0"/>
              <a:t>вправе обратиться </a:t>
            </a:r>
            <a:r>
              <a:rPr lang="ru-RU" sz="1400" dirty="0" smtClean="0"/>
              <a:t>в органы государственной власти Ивановской области, органы местного самоуправления или к их должностным лицам </a:t>
            </a:r>
            <a:r>
              <a:rPr lang="ru-RU" sz="1400" b="1" dirty="0" smtClean="0"/>
              <a:t>за содействием в проведении проверки обстоятельств, подлежащих выяснению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6309320"/>
            <a:ext cx="5724128" cy="5486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ст. 9     Закона Ивановской области от 07.03.2014 № 11-ОЗ «Об Уполномоченном 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по защите прав предпринимателей в Ивановской области»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0" y="1988840"/>
            <a:ext cx="648072" cy="9361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4416</TotalTime>
  <Words>706</Words>
  <Application>Microsoft Office PowerPoint</Application>
  <PresentationFormat>Экран (4:3)</PresentationFormat>
  <Paragraphs>76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 Уполномоченном  по защите прав предпринимателей  в Ивановской области</vt:lpstr>
      <vt:lpstr>Слайд 2</vt:lpstr>
      <vt:lpstr>Должность Уполномоченного учреждается в целях обеспечения гарантий государственной защиты прав и законных интересов</vt:lpstr>
      <vt:lpstr>Основные задачи Уполномоченного</vt:lpstr>
      <vt:lpstr>Слайд 5</vt:lpstr>
      <vt:lpstr>Компетенция Уполномоченного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Ознакомительная презентация  о государственной гражданской службе</dc:title>
  <dc:creator>Четвертакова Ирина Юрьевна</dc:creator>
  <cp:lastModifiedBy>.</cp:lastModifiedBy>
  <cp:revision>513</cp:revision>
  <dcterms:created xsi:type="dcterms:W3CDTF">2013-10-15T06:17:23Z</dcterms:created>
  <dcterms:modified xsi:type="dcterms:W3CDTF">2023-06-01T11:32:51Z</dcterms:modified>
</cp:coreProperties>
</file>