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342900" indent="-342900">
                      <a:buAutoNum type="arabicPlain" startAt="173"/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475,0</a:t>
                    </a:r>
                  </a:p>
                  <a:p>
                    <a:pPr marL="342900" indent="-342900">
                      <a:buAutoNum type="arabicPlain" startAt="173"/>
                      <a:defRPr sz="1800"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342900" indent="-342900">
                    <a:buAutoNum type="arabicPlain" startAt="173"/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165056,9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7 434,2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173475</c:v>
                </c:pt>
                <c:pt idx="1">
                  <c:v>56607.199999999997</c:v>
                </c:pt>
                <c:pt idx="2">
                  <c:v>163987.9</c:v>
                </c:pt>
                <c:pt idx="3">
                  <c:v>7434.3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7.9828959169230246E-2"/>
                  <c:y val="-5.792649124752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697818876594404E-17"/>
                  <c:y val="-7.129414307387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товарам, производимым на териитории РФ</c:v>
                </c:pt>
                <c:pt idx="2">
                  <c:v>Налоги на совокупный доход 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50705.1</c:v>
                </c:pt>
                <c:pt idx="1">
                  <c:v>9371</c:v>
                </c:pt>
                <c:pt idx="2">
                  <c:v>5767.8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2747424"/>
        <c:axId val="412749104"/>
        <c:axId val="0"/>
      </c:bar3DChart>
      <c:catAx>
        <c:axId val="4127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749104"/>
        <c:crosses val="autoZero"/>
        <c:auto val="1"/>
        <c:lblAlgn val="ctr"/>
        <c:lblOffset val="100"/>
        <c:noMultiLvlLbl val="0"/>
      </c:catAx>
      <c:valAx>
        <c:axId val="41274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7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6575309938240013E-2"/>
                  <c:y val="-0.119732778978973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304925818807018E-2"/>
                  <c:y val="5.2599568708889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203663163109382E-2"/>
                  <c:y val="8.497987403109055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016042844055581E-3"/>
                  <c:y val="-8.2019732850196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6658747844046476E-2"/>
                  <c:y val="-7.5301996359378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61173.299999999996</c:v>
                </c:pt>
                <c:pt idx="1">
                  <c:v>350</c:v>
                </c:pt>
                <c:pt idx="2">
                  <c:v>43667.1</c:v>
                </c:pt>
                <c:pt idx="3">
                  <c:v>61759.6</c:v>
                </c:pt>
                <c:pt idx="4">
                  <c:v>304125.40000000002</c:v>
                </c:pt>
                <c:pt idx="5">
                  <c:v>20504.2</c:v>
                </c:pt>
                <c:pt idx="6">
                  <c:v>20980.6</c:v>
                </c:pt>
                <c:pt idx="7">
                  <c:v>1479.5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75493615463496"/>
          <c:y val="0.25735139115596845"/>
          <c:w val="0.3702450638453651"/>
          <c:h val="0.42156605106555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470554</c:v>
                </c:pt>
                <c:pt idx="1">
                  <c:v>43485.7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06.10.2023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06.10.2023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06.10.2023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06.10.2023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78699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1 395,4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4 190,0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9 762,5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</a:t>
            </a:r>
            <a:r>
              <a:rPr lang="ru-RU" dirty="0" smtClean="0">
                <a:solidFill>
                  <a:prstClr val="white"/>
                </a:solidFill>
              </a:rPr>
              <a:t>514 039,7 </a:t>
            </a:r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8506782"/>
              </p:ext>
            </p:extLst>
          </p:nvPr>
        </p:nvGraphicFramePr>
        <p:xfrm>
          <a:off x="1631503" y="692696"/>
          <a:ext cx="940902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94386"/>
              </p:ext>
            </p:extLst>
          </p:nvPr>
        </p:nvGraphicFramePr>
        <p:xfrm>
          <a:off x="211666" y="95323"/>
          <a:ext cx="11675533" cy="6667827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61 173,3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1 741,7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1 450,2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28 980,9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7 988,1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20 712,4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43 667,1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42 148,0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61 759,6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5 091,1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51 075,7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5 592,8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304 125,4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111 148,6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176 929,9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8 541,3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7 477,6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20 504,2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20 504,2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20 980,6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18 064,3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4168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1 356,1тыс. рублей;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Реализация мероприятий по модернизации объектов коммунальной инфраструктуры – 10 970,1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20 041,6 тыс. рублей;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- 10 102,0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500,8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74521"/>
              </p:ext>
            </p:extLst>
          </p:nvPr>
        </p:nvGraphicFramePr>
        <p:xfrm>
          <a:off x="216309" y="678208"/>
          <a:ext cx="11828206" cy="540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3026"/>
                <a:gridCol w="2375180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723,4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53 300,4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41 752,0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40,0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18 613,7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51 186,7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292 515,8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5 641,2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12604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723,4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426,4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47005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53 300,4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1 988,3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1 741,7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28 429,0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841,4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608,8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6 831,2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1 883,9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383,2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8 897,1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99926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41 752,0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6 967,4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294,4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24 311,2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40,0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91114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18 613,7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11 565,3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89384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51 186,7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1 356,1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24 377,5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1 526,4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5 091,1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2 005,1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16 675,7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69196"/>
              </p:ext>
            </p:extLst>
          </p:nvPr>
        </p:nvGraphicFramePr>
        <p:xfrm>
          <a:off x="1347911" y="1590908"/>
          <a:ext cx="9777289" cy="4776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3544"/>
                <a:gridCol w="4243745"/>
              </a:tblGrid>
              <a:tr h="13866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4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292 515,8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112 495,4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171 336,7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Региональный</a:t>
                      </a:r>
                      <a:r>
                        <a:rPr lang="ru-RU" sz="1400" baseline="0" dirty="0" smtClean="0"/>
                        <a:t> проект «Патриотическое воспитание граждан Российской Федерации»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142,4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8 541,3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5200" y="3996266"/>
            <a:ext cx="1008112" cy="11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 smtClean="0"/>
              <a:t>10,0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15051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5 641,2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5 641,2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49075"/>
              </p:ext>
            </p:extLst>
          </p:nvPr>
        </p:nvGraphicFramePr>
        <p:xfrm>
          <a:off x="132991" y="617287"/>
          <a:ext cx="11980351" cy="635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21822"/>
                <a:gridCol w="1258529"/>
              </a:tblGrid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2 187,4</a:t>
                      </a: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5 107,3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48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2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48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судебных актов (Иные бюджетные ассигнования)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49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500,8</a:t>
                      </a:r>
                    </a:p>
                  </a:txBody>
                  <a:tcPr/>
                </a:tc>
              </a:tr>
              <a:tr h="80547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75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92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 содержание малых архитектурных форм на фасадах зданий и сооружений на территории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47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единовременной материальной помощи членам семьи военнослужащих, зарегистрированных на территории Шуйского муниципального района Ивановской области и погибших при исполнении обязанностей военной службы в ходе специальной военной операции на территориях Украины, Донецкой Народной Республики и Луганской Народной Республики, Херсонской и Запорожской областей (Социальное  обеспечение и иные выплаты населению)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59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земельного участка, изымаемого для муниципальных нужд (Капитальные вложения в объекты государственной (муниципальной) собственности)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8724" y="158683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в 2023 году – </a:t>
            </a:r>
            <a:r>
              <a:rPr lang="ru-RU" dirty="0" smtClean="0">
                <a:solidFill>
                  <a:prstClr val="white"/>
                </a:solidFill>
              </a:rPr>
              <a:t>43 </a:t>
            </a:r>
            <a:r>
              <a:rPr lang="ru-RU" dirty="0" smtClean="0">
                <a:solidFill>
                  <a:prstClr val="white"/>
                </a:solidFill>
              </a:rPr>
              <a:t>485,7 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37375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87467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476 382,3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441 634,2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420 049,4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98202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514 039,7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441 634,2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420 049,4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43753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476 382,3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441 634,2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420 049,4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76 162,3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400 220,0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368 885,5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345 894,3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508 195,2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441 634,2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420 049,4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- 31 812,9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406 748,6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736817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1 284,4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66 399,9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37588706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11663</TotalTime>
  <Words>3988</Words>
  <Application>Microsoft Office PowerPoint</Application>
  <PresentationFormat>Широкоэкранный</PresentationFormat>
  <Paragraphs>972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Колосова</cp:lastModifiedBy>
  <cp:revision>1241</cp:revision>
  <cp:lastPrinted>2021-02-12T08:39:51Z</cp:lastPrinted>
  <dcterms:created xsi:type="dcterms:W3CDTF">2015-11-19T10:46:19Z</dcterms:created>
  <dcterms:modified xsi:type="dcterms:W3CDTF">2023-10-06T06:15:07Z</dcterms:modified>
</cp:coreProperties>
</file>