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1" r:id="rId34"/>
    <p:sldId id="342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1"/>
            <p14:sldId id="342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F2"/>
    <a:srgbClr val="D0E8DD"/>
    <a:srgbClr val="D3E6CC"/>
    <a:srgbClr val="DD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3450000000000004"/>
                  <c:y val="-0.235073496858175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168 367,7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14033587598425"/>
                  <c:y val="7.09215015427225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35 167,9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3587524606299212"/>
                  <c:y val="8.88607843958670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165 889, 3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6 709,4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152987.20000000001</c:v>
                </c:pt>
                <c:pt idx="1">
                  <c:v>26962</c:v>
                </c:pt>
                <c:pt idx="2">
                  <c:v>150506.29999999999</c:v>
                </c:pt>
                <c:pt idx="3" formatCode="General">
                  <c:v>22836.1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Поступления от </a:t>
            </a:r>
            <a:r>
              <a:rPr lang="ru-RU" dirty="0" smtClean="0"/>
              <a:t>уплаты налогов </a:t>
            </a:r>
            <a:r>
              <a:rPr lang="ru-RU" dirty="0"/>
              <a:t>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floor>
    <c:sideWall>
      <c:thickness val="0"/>
      <c:spPr>
        <a:gradFill>
          <a:gsLst>
            <a:gs pos="17000">
              <a:schemeClr val="bg2">
                <a:tint val="97000"/>
                <a:hueMod val="162000"/>
                <a:satMod val="200000"/>
                <a:lumMod val="124000"/>
              </a:schemeClr>
            </a:gs>
            <a:gs pos="73228">
              <a:srgbClr val="FFFFFF"/>
            </a:gs>
            <a:gs pos="90000">
              <a:schemeClr val="bg2">
                <a:tint val="97000"/>
                <a:hueMod val="162000"/>
                <a:satMod val="200000"/>
                <a:lumMod val="124000"/>
              </a:schemeClr>
            </a:gs>
          </a:gsLst>
          <a:lin ang="612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2.0353622669976802E-2"/>
                  <c:y val="-4.9670913673739478E-2"/>
                </c:manualLayout>
              </c:layout>
              <c:tx>
                <c:rich>
                  <a:bodyPr/>
                  <a:lstStyle/>
                  <a:p>
                    <a:fld id="{60747309-6D01-479B-B722-4D4283A8E79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. </a:t>
                    </a:r>
                    <a:r>
                      <a:rPr lang="ru-RU" baseline="0" dirty="0" smtClean="0"/>
                      <a:t>49 095,1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528681044069828"/>
                      <c:h val="0.100561581719508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857013876924545E-2"/>
                  <c:y val="-0.1248587800561652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160391-423D-4ECE-BDF9-E620B9E92322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. </a:t>
                    </a:r>
                    <a:r>
                      <a:rPr lang="ru-RU" baseline="0" dirty="0" smtClean="0"/>
                      <a:t>5 767,8</a:t>
                    </a:r>
                  </a:p>
                </c:rich>
              </c:tx>
              <c:numFmt formatCode="#,##0.0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5189"/>
                        <a:gd name="adj2" fmla="val 22440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3879285998035495"/>
                  <c:y val="-0.1412619424109112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07AA010-5A2B-49F4-B0E5-97B7C56D5F74}" type="CATEGORYNAME">
                      <a:rPr lang="ru-RU"/>
                      <a:pPr>
                        <a:defRPr/>
                      </a:pPr>
                      <a:t>[ИМЯ КАТЕГОРИИ]</a:t>
                    </a:fld>
                    <a:r>
                      <a:rPr lang="ru-RU" baseline="0" dirty="0"/>
                      <a:t>. </a:t>
                    </a:r>
                    <a:endParaRPr lang="ru-RU" baseline="0" dirty="0" smtClean="0"/>
                  </a:p>
                  <a:p>
                    <a:pPr>
                      <a:defRPr/>
                    </a:pPr>
                    <a:r>
                      <a:rPr lang="ru-RU" baseline="0" dirty="0" smtClean="0"/>
                      <a:t>9 370,9</a:t>
                    </a:r>
                  </a:p>
                </c:rich>
              </c:tx>
              <c:numFmt formatCode="#,##0.00" sourceLinked="0"/>
              <c:spPr>
                <a:xfrm>
                  <a:off x="6674117" y="1894473"/>
                  <a:ext cx="2711159" cy="751487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575"/>
                        <a:gd name="adj2" fmla="val 15190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820687319528884"/>
                      <c:h val="0.1318324138540799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7409899800465698E-2"/>
                  <c:y val="-4.9014723363287244E-2"/>
                </c:manualLayout>
              </c:layout>
              <c:numFmt formatCode="#,##0.00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2982"/>
                        <a:gd name="adj2" fmla="val 116688"/>
                      </a:avLst>
                    </a:prstGeom>
                    <a:noFill/>
                    <a:ln>
                      <a:noFill/>
                    </a:ln>
                  </c15:spPr>
                </c:ext>
              </c:extLst>
            </c:dLbl>
            <c:numFmt formatCode="#,##0.00" sourceLinked="0"/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Акцизы по подакцизным товарам, производимым на териитории РФ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45756</c:v>
                </c:pt>
                <c:pt idx="1">
                  <c:v>4705.3999999999996</c:v>
                </c:pt>
                <c:pt idx="2">
                  <c:v>9148.1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gapDepth val="291"/>
        <c:shape val="box"/>
        <c:axId val="577389704"/>
        <c:axId val="577390096"/>
        <c:axId val="0"/>
      </c:bar3DChart>
      <c:catAx>
        <c:axId val="577389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390096"/>
        <c:crosses val="autoZero"/>
        <c:auto val="1"/>
        <c:lblAlgn val="ctr"/>
        <c:lblOffset val="100"/>
        <c:noMultiLvlLbl val="0"/>
      </c:catAx>
      <c:valAx>
        <c:axId val="57739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389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bubble3D val="0"/>
            <c:spPr>
              <a:solidFill>
                <a:srgbClr val="42DE5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4.0904152726199822E-2"/>
                  <c:y val="-4.82261230233677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56 267,7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546813559877679E-2"/>
                  <c:y val="-3.55626440367024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751251682417806E-2"/>
                  <c:y val="4.50437843088659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284 207,3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70087294490049E-2"/>
                  <c:y val="-1.2678612632784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40 037,4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712076618080687E-2"/>
                  <c:y val="-3.60271579511108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</a:t>
                    </a:r>
                    <a:r>
                      <a:rPr lang="en-US" baseline="0" dirty="0" smtClean="0"/>
                      <a:t> 938,5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2247263965206053E-3"/>
                  <c:y val="-9.79442455111825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17 907,9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8225743587688802E-2"/>
                  <c:y val="-8.97281000116796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1 479,5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7.7946484998934543E-2"/>
                  <c:y val="-5.46803560288173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22 108,2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55614.9</c:v>
                </c:pt>
                <c:pt idx="1">
                  <c:v>452</c:v>
                </c:pt>
                <c:pt idx="2" formatCode="#,##0.00">
                  <c:v>288131.20000000001</c:v>
                </c:pt>
                <c:pt idx="3" formatCode="#,##0.00">
                  <c:v>20738.8</c:v>
                </c:pt>
                <c:pt idx="4" formatCode="#,##0.00">
                  <c:v>22730.799999999999</c:v>
                </c:pt>
                <c:pt idx="5" formatCode="#,##0.00">
                  <c:v>16547.2</c:v>
                </c:pt>
                <c:pt idx="6">
                  <c:v>1175.8</c:v>
                </c:pt>
                <c:pt idx="7" formatCode="#,##0.00">
                  <c:v>16870.599999999999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865566849585023"/>
          <c:y val="0.10194326698742874"/>
          <c:w val="0.32267043188279626"/>
          <c:h val="0.82130261879734157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Расходы </a:t>
            </a:r>
            <a:r>
              <a:rPr lang="ru-RU" dirty="0" smtClean="0"/>
              <a:t>бюджета (тыс.</a:t>
            </a:r>
            <a:r>
              <a:rPr lang="ru-RU" baseline="0" dirty="0" smtClean="0"/>
              <a:t> рублей)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34374999999999989"/>
                  <c:y val="-5.624999653973955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426 230</a:t>
                    </a:r>
                    <a:endParaRPr lang="en-US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-0.25468750000000001"/>
                  <c:y val="2.343749855822474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21 066,7</a:t>
                    </a:r>
                    <a:endParaRPr lang="en-US" dirty="0"/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401588.2</c:v>
                </c:pt>
                <c:pt idx="1">
                  <c:v>20673.2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0.59092</cdr:y>
    </cdr:from>
    <cdr:to>
      <cdr:x>0.27342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731259" y="3293807"/>
          <a:ext cx="2788466" cy="22802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27.12.2022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27.12.2022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27.12.2022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27.12.2022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27.12.2022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04698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</a:t>
            </a:r>
            <a:r>
              <a:rPr lang="ru-RU" sz="3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от </a:t>
            </a:r>
            <a:r>
              <a:rPr lang="ru-RU" sz="3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22.12.2022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№ 99 «О бюджете Шуйского муниципального района на 2023 год и на плановый период 2024 и 2025 годов»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16950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3 350,8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822,7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1 395,3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800,0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6 372,4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2022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422 261,3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03582523"/>
              </p:ext>
            </p:extLst>
          </p:nvPr>
        </p:nvGraphicFramePr>
        <p:xfrm>
          <a:off x="1631504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195309"/>
              </p:ext>
            </p:extLst>
          </p:nvPr>
        </p:nvGraphicFramePr>
        <p:xfrm>
          <a:off x="220132" y="36056"/>
          <a:ext cx="11675533" cy="6598043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56 267,7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1 244,5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365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59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7 837,6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16 817,1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гражданская оборона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40 037,4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885,3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938,5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2 531,9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605,7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2 800,8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284 207,3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97 988,4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170 944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895,5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655,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704,9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907,9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907,9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19 939, 2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774,7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1 479,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479, 5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2023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43396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2 395,9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 38 488, 3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21 710, 4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990,0 тыс. рублей;</a:t>
            </a:r>
          </a:p>
          <a:p>
            <a:endParaRPr lang="ru-RU" sz="1400" dirty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133837"/>
              </p:ext>
            </p:extLst>
          </p:nvPr>
        </p:nvGraphicFramePr>
        <p:xfrm>
          <a:off x="0" y="143934"/>
          <a:ext cx="12192000" cy="65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182"/>
                <a:gridCol w="1731818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2022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995,5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51 965,1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38 558,4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17 907,9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32 123,8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1 479,5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493,3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4 612,0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4 650,5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67658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995,5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698,5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77916"/>
              </p:ext>
            </p:extLst>
          </p:nvPr>
        </p:nvGraphicFramePr>
        <p:xfrm>
          <a:off x="626534" y="957940"/>
          <a:ext cx="11116733" cy="5727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2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51 965,1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109,6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1 988,2</a:t>
                      </a:r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1 702,9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27 799,0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641,6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602,9</a:t>
                      </a:r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6 704,9</a:t>
                      </a:r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1 849,7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213,8</a:t>
                      </a:r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462,9</a:t>
                      </a:r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751,9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336,2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8 781,9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824" y="6650"/>
            <a:ext cx="1919359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50" y="151295"/>
            <a:ext cx="4032448" cy="182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1" y="219021"/>
            <a:ext cx="41512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</a:t>
            </a:r>
          </a:p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669450"/>
              </p:ext>
            </p:extLst>
          </p:nvPr>
        </p:nvGraphicFramePr>
        <p:xfrm>
          <a:off x="260891" y="1734844"/>
          <a:ext cx="11535407" cy="44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109"/>
                <a:gridCol w="1890298"/>
              </a:tblGrid>
              <a:tr h="587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3199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38 558,4</a:t>
                      </a:r>
                      <a:endParaRPr lang="ru-RU" sz="1400" dirty="0"/>
                    </a:p>
                  </a:txBody>
                  <a:tcPr anchor="ctr"/>
                </a:tc>
              </a:tr>
              <a:tr h="3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 автомобильных дорог местного значения ШМР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10 179,0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6 290,8</a:t>
                      </a:r>
                    </a:p>
                  </a:txBody>
                  <a:tcPr anchor="ctr"/>
                </a:tc>
              </a:tr>
              <a:tr h="2901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Текущий ремонт дорожной сети ШМР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4250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200" baseline="0" dirty="0" err="1" smtClean="0"/>
                        <a:t>Себирянка</a:t>
                      </a:r>
                      <a:r>
                        <a:rPr lang="ru-RU" sz="1200" baseline="0" dirty="0" smtClean="0"/>
                        <a:t> в районе д. </a:t>
                      </a:r>
                      <a:r>
                        <a:rPr lang="ru-RU" sz="1200" baseline="0" dirty="0" err="1" smtClean="0"/>
                        <a:t>Зименки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308,2</a:t>
                      </a:r>
                    </a:p>
                  </a:txBody>
                  <a:tcPr anchor="ctr"/>
                </a:tc>
              </a:tr>
              <a:tr h="76515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Иные межбюджетные трансферты из бюджета ШМР бюджетам сельских</a:t>
                      </a:r>
                      <a:r>
                        <a:rPr lang="ru-RU" sz="1200" baseline="0" dirty="0" smtClean="0"/>
                        <a:t> поселений на исполнение передаваемых полномочий по дорожной деятельности в отношении автомобильных дорог местного значения в границах населенных пунктов поселения и обеспечение безопасности дорожного движения на них, включая создание и обеспечение функционирования парковок, осуществление муниципального контроля за сохранностью автомобильных дорог местного значения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</a:p>
                  </a:txBody>
                  <a:tcPr anchor="ctr"/>
                </a:tc>
              </a:tr>
              <a:tr h="27977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Финансовое обеспечение</a:t>
                      </a:r>
                      <a:r>
                        <a:rPr lang="ru-RU" sz="1200" baseline="0" dirty="0" smtClean="0"/>
                        <a:t> дорожной деятельности на автомобильных дорогах общего пользования местного значения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</a:p>
                  </a:txBody>
                  <a:tcPr anchor="ctr"/>
                </a:tc>
              </a:tr>
              <a:tr h="595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Проектирование строительства (реконструкции),</a:t>
                      </a:r>
                      <a:r>
                        <a:rPr lang="ru-RU" sz="1200" baseline="0" dirty="0" smtClean="0"/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21 710,3</a:t>
                      </a:r>
                    </a:p>
                  </a:txBody>
                  <a:tcPr anchor="ctr"/>
                </a:tc>
              </a:tr>
              <a:tr h="2545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Установка</a:t>
                      </a:r>
                      <a:r>
                        <a:rPr lang="ru-RU" sz="1200" baseline="0" dirty="0" smtClean="0"/>
                        <a:t> дорожных знаков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</a:p>
                  </a:txBody>
                  <a:tcPr anchor="ctr"/>
                </a:tc>
              </a:tr>
              <a:tr h="354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35809"/>
              </p:ext>
            </p:extLst>
          </p:nvPr>
        </p:nvGraphicFramePr>
        <p:xfrm>
          <a:off x="334000" y="1199768"/>
          <a:ext cx="6574800" cy="531986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1913467"/>
              </a:tblGrid>
              <a:tr h="8702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Сумма на 2023 год, тыс. рублей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87023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800" b="1" baseline="0" dirty="0" smtClean="0">
                          <a:effectLst/>
                        </a:rPr>
                        <a:t> всего</a:t>
                      </a:r>
                      <a:endParaRPr lang="ru-RU" sz="18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/>
                        </a:rPr>
                        <a:t>458,0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8702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8702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97207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31,5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41,0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2023 год – 0,0 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008059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2023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907,9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6 983,3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534,7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10 924,6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 культурных связей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1" y="0"/>
            <a:ext cx="3014569" cy="2438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" cy="19259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8160" y="102398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" y="61052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5" y="2805298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248314"/>
              </p:ext>
            </p:extLst>
          </p:nvPr>
        </p:nvGraphicFramePr>
        <p:xfrm>
          <a:off x="1777999" y="1025728"/>
          <a:ext cx="8178801" cy="523372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21400"/>
                <a:gridCol w="2057401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2023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32 123,8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2 526,5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6 154,3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1 600,0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жильем молодых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2 531,9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1 411,4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17 744,7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65657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2023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1 479,5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726,2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753,3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76905"/>
              </p:ext>
            </p:extLst>
          </p:nvPr>
        </p:nvGraphicFramePr>
        <p:xfrm>
          <a:off x="1347911" y="1590909"/>
          <a:ext cx="9421690" cy="44434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284 207,3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99 010,9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165 586,8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15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4 945,4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35877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56,0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100,9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50,0</a:t>
            </a:r>
            <a:r>
              <a:rPr lang="ru-RU" sz="1400" dirty="0" smtClean="0"/>
              <a:t> тыс. рублей;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 smtClean="0"/>
              <a:t>10,2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Функционирование системы вызова экстренных служб по номеру «112» –</a:t>
            </a:r>
            <a:r>
              <a:rPr lang="ru-RU" sz="1400" b="1" dirty="0" smtClean="0"/>
              <a:t>115,3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Оснащение и модернизация ЕДДС в рамках внедрения АПК «Безопасный город» – </a:t>
            </a:r>
            <a:r>
              <a:rPr lang="ru-RU" sz="1400" b="1" dirty="0" smtClean="0"/>
              <a:t>10,0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Осуществление полномочий по созданию и организации деятельности КДН – </a:t>
            </a:r>
            <a:r>
              <a:rPr lang="ru-RU" sz="1400" b="1" dirty="0" smtClean="0"/>
              <a:t>546,7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Изготовление наглядной агитации – </a:t>
            </a:r>
            <a:r>
              <a:rPr lang="ru-RU" sz="1400" b="1" dirty="0" smtClean="0"/>
              <a:t>9,0 тыс. рублей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Реализация мероприятий по обеспечению правопорядка </a:t>
            </a:r>
            <a:r>
              <a:rPr lang="ru-RU" sz="1400" b="1" dirty="0" smtClean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Обеспечение деятельности МКУ «ЕДДС» </a:t>
            </a:r>
            <a:r>
              <a:rPr lang="ru-RU" sz="1400" b="1" dirty="0" smtClean="0"/>
              <a:t>– 3 136,1тыс.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2023 году –  4 650,5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3307"/>
              </p:ext>
            </p:extLst>
          </p:nvPr>
        </p:nvGraphicFramePr>
        <p:xfrm>
          <a:off x="152709" y="167052"/>
          <a:ext cx="11830367" cy="58431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91502"/>
                <a:gridCol w="1938865"/>
              </a:tblGrid>
              <a:tr h="561081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2023 год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с Советом муниципальных образований Ивановской области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60, 2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технологического оборудования газовой системы отопления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заполнению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федерального статистического наблюдения «Жилфонд»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3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Колобовского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при осуществлении деятельности по обращению с животными без владельцев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990, 0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1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мероприятий по содержанию сибиреязвенных скотомогильников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5 741, 9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93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финансовое обеспечение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8025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теплотрассы в с.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3E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3E6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электро-, теплоснабжению муниципального имущества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1 219, 5</a:t>
                      </a:r>
                    </a:p>
                    <a:p>
                      <a:pPr algn="ctr"/>
                      <a:endParaRPr lang="ru-RU" sz="1200" b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2292" y="0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– 21 066,7 тыс. рублей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89346"/>
              </p:ext>
            </p:extLst>
          </p:nvPr>
        </p:nvGraphicFramePr>
        <p:xfrm>
          <a:off x="152707" y="5936827"/>
          <a:ext cx="1183036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8760"/>
                <a:gridCol w="194160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муниципальным унитарным предприятиям жилищно-коммунального хозяйства на обеспечение теплоснабжения потребителей в условиях подготовки и прохождения отопительного периода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3E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10 986,5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3E6CC"/>
                    </a:solidFill>
                  </a:tcPr>
                </a:tc>
              </a:tr>
              <a:tr h="272627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 земельных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 и проведение кадастровых работ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EF6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>
                    <a:solidFill>
                      <a:srgbClr val="EEF6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136877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94528"/>
              </p:ext>
            </p:extLst>
          </p:nvPr>
        </p:nvGraphicFramePr>
        <p:xfrm>
          <a:off x="1016000" y="2018966"/>
          <a:ext cx="9972675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2022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3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2023 ГОД И НА ПЛАНОВЫЙ ПЕРИОД 2024 И 2025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2020-2025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65294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2025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03464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35533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 447 296,7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417 874,4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380 894,4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8559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447 296,7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417 874,4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 – 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380 894,4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20104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447 296,7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417 874,4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380 894,4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71 162,3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72 748,6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74</a:t>
                      </a:r>
                      <a:r>
                        <a:rPr lang="ru-RU" baseline="0" dirty="0" smtClean="0">
                          <a:latin typeface="Palatino Linotype" panose="02040502050505030304" pitchFamily="18" charset="0"/>
                        </a:rPr>
                        <a:t> 155,1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376 134,3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345 125,7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306 739,3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447 296,7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417 874,4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380 894,4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2023 год – 376 134,4 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264169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0,0 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64 789,8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29618676"/>
              </p:ext>
            </p:extLst>
          </p:nvPr>
        </p:nvGraphicFramePr>
        <p:xfrm>
          <a:off x="731259" y="944443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9435</TotalTime>
  <Words>3917</Words>
  <Application>Microsoft Office PowerPoint</Application>
  <PresentationFormat>Широкоэкранный</PresentationFormat>
  <Paragraphs>965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1102</cp:revision>
  <cp:lastPrinted>2021-02-12T08:39:51Z</cp:lastPrinted>
  <dcterms:created xsi:type="dcterms:W3CDTF">2015-11-19T10:46:19Z</dcterms:created>
  <dcterms:modified xsi:type="dcterms:W3CDTF">2022-12-27T10:31:21Z</dcterms:modified>
</cp:coreProperties>
</file>